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theme/themeOverride7.xml" ContentType="application/vnd.openxmlformats-officedocument.themeOverr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heme/themeOverride5.xml" ContentType="application/vnd.openxmlformats-officedocument.themeOverride+xml"/>
  <Override PartName="/ppt/drawings/drawing2.xml" ContentType="application/vnd.openxmlformats-officedocument.drawingml.chartshap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Default Extension="xls" ContentType="application/vnd.ms-exce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Default Extension="vml" ContentType="application/vnd.openxmlformats-officedocument.vmlDrawing"/>
  <Override PartName="/ppt/charts/chart7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theme/themeOverride8.xml" ContentType="application/vnd.openxmlformats-officedocument.themeOverr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Override6.xml" ContentType="application/vnd.openxmlformats-officedocument.themeOverrid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theme/themeOverride4.xml" ContentType="application/vnd.openxmlformats-officedocument.themeOverr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42" r:id="rId1"/>
  </p:sldMasterIdLst>
  <p:notesMasterIdLst>
    <p:notesMasterId r:id="rId20"/>
  </p:notesMasterIdLst>
  <p:handoutMasterIdLst>
    <p:handoutMasterId r:id="rId21"/>
  </p:handoutMasterIdLst>
  <p:sldIdLst>
    <p:sldId id="256" r:id="rId2"/>
    <p:sldId id="291" r:id="rId3"/>
    <p:sldId id="308" r:id="rId4"/>
    <p:sldId id="292" r:id="rId5"/>
    <p:sldId id="309" r:id="rId6"/>
    <p:sldId id="310" r:id="rId7"/>
    <p:sldId id="295" r:id="rId8"/>
    <p:sldId id="272" r:id="rId9"/>
    <p:sldId id="303" r:id="rId10"/>
    <p:sldId id="304" r:id="rId11"/>
    <p:sldId id="305" r:id="rId12"/>
    <p:sldId id="265" r:id="rId13"/>
    <p:sldId id="275" r:id="rId14"/>
    <p:sldId id="316" r:id="rId15"/>
    <p:sldId id="317" r:id="rId16"/>
    <p:sldId id="319" r:id="rId17"/>
    <p:sldId id="266" r:id="rId18"/>
    <p:sldId id="278" r:id="rId19"/>
  </p:sldIdLst>
  <p:sldSz cx="10404475" cy="7315200"/>
  <p:notesSz cx="6858000" cy="9947275"/>
  <p:defaultTextStyle>
    <a:defPPr>
      <a:defRPr lang="ru-RU"/>
    </a:defPPr>
    <a:lvl1pPr marL="0" algn="l" defTabSz="101251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6258" algn="l" defTabSz="101251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2515" algn="l" defTabSz="101251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18773" algn="l" defTabSz="101251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25030" algn="l" defTabSz="101251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31288" algn="l" defTabSz="101251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37545" algn="l" defTabSz="101251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43803" algn="l" defTabSz="101251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50060" algn="l" defTabSz="101251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2304">
          <p15:clr>
            <a:srgbClr val="A4A3A4"/>
          </p15:clr>
        </p15:guide>
        <p15:guide id="4" pos="327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3399FF"/>
    <a:srgbClr val="66CCFF"/>
    <a:srgbClr val="FFCC99"/>
    <a:srgbClr val="FFFF99"/>
    <a:srgbClr val="FFFF00"/>
    <a:srgbClr val="0066FF"/>
    <a:srgbClr val="000000"/>
    <a:srgbClr val="0099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27102A9-8310-4765-A935-A1911B00CA55}" styleName="Светлый стиль 1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717" autoAdjust="0"/>
  </p:normalViewPr>
  <p:slideViewPr>
    <p:cSldViewPr>
      <p:cViewPr varScale="1">
        <p:scale>
          <a:sx n="77" d="100"/>
          <a:sy n="77" d="100"/>
        </p:scale>
        <p:origin x="-972" y="-102"/>
      </p:cViewPr>
      <p:guideLst>
        <p:guide orient="horz" pos="2160"/>
        <p:guide orient="horz" pos="2304"/>
        <p:guide pos="2880"/>
        <p:guide pos="327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arynova_a\Desktop\&#1054;&#1090;&#1095;&#1077;&#1090;%20&#1062;&#1057;&#1052;&#1055;\&#1056;&#1072;&#1073;&#1086;&#1090;&#1072;%20&#1087;&#1086;%20885%20&#1087;&#1088;&#1080;&#1082;&#1072;&#1079;&#1091;%20(&#1076;&#1080;&#1089;&#1087;&#1072;&#1085;&#1089;&#1077;&#1088;&#1080;&#1079;&#1072;&#1094;&#1080;&#1103;)\&#1076;&#1083;&#1103;%20&#1052;&#1080;&#1085;&#1080;&#1089;&#1090;&#1088;&#1072;\&#1059;&#1076;&#1077;&#1083;&#1100;&#1085;&#1099;&#1081;%20&#1074;&#1077;&#1089;%20&#1079;&#1072;&#1073;&#1086;&#1083;&#1077;&#1074;&#1072;&#1077;&#1084;&#1086;&#1089;&#1090;&#1080;,%20&#1075;&#1086;&#1089;&#1087;&#1080;&#1090;%20&#1080;%20&#1080;&#1085;&#1074;&#1072;&#1083;&#1080;&#1079;&#1080;&#1079;&#1072;&#1094;&#1080;&#1080;%20&#1079;&#1072;%202016&#1075;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arynova_a\Desktop\&#1054;&#1090;&#1095;&#1077;&#1090;%20&#1062;&#1057;&#1052;&#1055;\&#1056;&#1072;&#1073;&#1086;&#1090;&#1072;%20&#1087;&#1086;%20885%20&#1087;&#1088;&#1080;&#1082;&#1072;&#1079;&#1091;%20(&#1076;&#1080;&#1089;&#1087;&#1072;&#1085;&#1089;&#1077;&#1088;&#1080;&#1079;&#1072;&#1094;&#1080;&#1103;)\&#1076;&#1083;&#1103;%20&#1052;&#1080;&#1085;&#1080;&#1089;&#1090;&#1088;&#1072;\&#1059;&#1076;&#1077;&#1083;&#1100;&#1085;&#1099;&#1081;%20&#1074;&#1077;&#1089;%20&#1079;&#1072;&#1073;&#1086;&#1083;&#1077;&#1074;&#1072;&#1077;&#1084;&#1086;&#1089;&#1090;&#1080;,%20&#1075;&#1086;&#1089;&#1087;&#1080;&#1090;%20&#1080;%20&#1080;&#1085;&#1074;&#1072;&#1083;&#1080;&#1079;&#1080;&#1079;&#1072;&#1094;&#1080;&#1080;%20&#1079;&#1072;%202016&#1075;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arynova_a\Desktop\&#1054;&#1090;&#1095;&#1077;&#1090;%20&#1062;&#1057;&#1052;&#1055;\&#1056;&#1072;&#1073;&#1086;&#1090;&#1072;%20&#1087;&#1086;%20885%20&#1087;&#1088;&#1080;&#1082;&#1072;&#1079;&#1091;%20(&#1076;&#1080;&#1089;&#1087;&#1072;&#1085;&#1089;&#1077;&#1088;&#1080;&#1079;&#1072;&#1094;&#1080;&#1103;)\&#1076;&#1083;&#1103;%20&#1052;&#1080;&#1085;&#1080;&#1089;&#1090;&#1088;&#1072;\&#1059;&#1076;&#1077;&#1083;&#1100;&#1085;&#1099;&#1081;%20&#1074;&#1077;&#1089;%20&#1079;&#1072;&#1073;&#1086;&#1083;&#1077;&#1074;&#1072;&#1077;&#1084;&#1086;&#1089;&#1090;&#1080;,%20&#1075;&#1086;&#1089;&#1087;&#1080;&#1090;%20&#1080;%20&#1080;&#1085;&#1074;&#1072;&#1083;&#1080;&#1079;&#1080;&#1079;&#1072;&#1094;&#1080;&#1080;%20&#1079;&#1072;%202016&#1075;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arynova_a\Desktop\&#1054;&#1090;&#1095;&#1077;&#1090;%20&#1062;&#1057;&#1052;&#1055;\&#1056;&#1072;&#1073;&#1086;&#1090;&#1072;%20&#1087;&#1086;%20885%20&#1087;&#1088;&#1080;&#1082;&#1072;&#1079;&#1091;%20(&#1076;&#1080;&#1089;&#1087;&#1072;&#1085;&#1089;&#1077;&#1088;&#1080;&#1079;&#1072;&#1094;&#1080;&#1103;)\&#1076;&#1083;&#1103;%20&#1052;&#1080;&#1085;&#1080;&#1089;&#1090;&#1088;&#1072;\&#1059;&#1076;&#1077;&#1083;&#1100;&#1085;&#1099;&#1081;%20&#1074;&#1077;&#1089;%20&#1079;&#1072;&#1073;&#1086;&#1083;&#1077;&#1074;&#1072;&#1077;&#1084;&#1086;&#1089;&#1090;&#1080;,%20&#1075;&#1086;&#1089;&#1087;&#1080;&#1090;%20&#1080;%20&#1080;&#1085;&#1074;&#1072;&#1083;&#1080;&#1079;&#1080;&#1079;&#1072;&#1094;&#1080;&#1080;%20&#1079;&#1072;%202016&#1075;.xlsx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arynova_a\Desktop\&#1054;&#1090;&#1095;&#1077;&#1090;%20&#1062;&#1057;&#1052;&#1055;\&#1056;&#1072;&#1073;&#1086;&#1090;&#1072;%20&#1087;&#1086;%20885%20&#1087;&#1088;&#1080;&#1082;&#1072;&#1079;&#1091;%20(&#1076;&#1080;&#1089;&#1087;&#1072;&#1085;&#1089;&#1077;&#1088;&#1080;&#1079;&#1072;&#1094;&#1080;&#1103;)\&#1076;&#1083;&#1103;%20&#1052;&#1080;&#1085;&#1080;&#1089;&#1090;&#1088;&#1072;\&#1059;&#1076;&#1077;&#1083;&#1100;&#1085;&#1099;&#1081;%20&#1074;&#1077;&#1089;%20&#1079;&#1072;&#1073;&#1086;&#1083;&#1077;&#1074;&#1072;&#1077;&#1084;&#1086;&#1089;&#1090;&#1080;,%20&#1075;&#1086;&#1089;&#1087;&#1080;&#1090;%20&#1080;%20&#1080;&#1085;&#1074;&#1072;&#1083;&#1080;&#1079;&#1080;&#1079;&#1072;&#1094;&#1080;&#1080;%20&#1079;&#1072;%202016&#1075;.xlsx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arynova_a\Desktop\&#1054;&#1090;&#1095;&#1077;&#1090;%20&#1062;&#1057;&#1052;&#1055;\&#1056;&#1072;&#1073;&#1086;&#1090;&#1072;%20&#1087;&#1086;%20885%20&#1087;&#1088;&#1080;&#1082;&#1072;&#1079;&#1091;%20(&#1076;&#1080;&#1089;&#1087;&#1072;&#1085;&#1089;&#1077;&#1088;&#1080;&#1079;&#1072;&#1094;&#1080;&#1103;)\&#1076;&#1083;&#1103;%20&#1052;&#1080;&#1085;&#1080;&#1089;&#1090;&#1088;&#1072;\&#1059;&#1076;&#1077;&#1083;&#1100;&#1085;&#1099;&#1081;%20&#1074;&#1077;&#1089;%20&#1079;&#1072;&#1073;&#1086;&#1083;&#1077;&#1074;&#1072;&#1077;&#1084;&#1086;&#1089;&#1090;&#1080;,%20&#1075;&#1086;&#1089;&#1087;&#1080;&#1090;%20&#1080;%20&#1080;&#1085;&#1074;&#1072;&#1083;&#1080;&#1079;&#1080;&#1079;&#1072;&#1094;&#1080;&#1080;%20&#1079;&#1072;%202016&#1075;.xlsx" TargetMode="External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C:\Users\user\Desktop\&#1056;&#1072;&#1073;&#1086;&#1090;&#1072;%20&#1053;&#1062;&#1054;&#1047;\11.%20&#1052;&#1047;%20&#1056;&#1050;\&#1057;&#1084;&#1077;&#1088;&#1090;&#1085;&#1086;&#1089;&#1090;&#1100;%20&#1086;&#1090;%20&#1041;&#1057;&#1050;%20&#1074;%20&#1085;&#1077;&#1082;&#1086;&#1090;&#1086;&#1088;&#1099;&#1093;%20&#1089;&#1090;&#1088;&#1072;&#1085;&#1072;&#1093;.xls" TargetMode="External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oleObject" Target="file:///C:\Users\user\Desktop\&#1056;&#1072;&#1073;&#1086;&#1090;&#1072;%20&#1053;&#1062;&#1054;&#1047;\11.%20&#1052;&#1047;%20&#1056;&#1050;\&#1085;&#1077;&#1082;&#1086;&#1090;&#1086;&#1088;&#1099;&#1077;%20&#1087;&#1088;&#1080;&#1095;&#1080;&#1085;&#1099;%20&#1089;&#1084;&#1077;&#1088;&#1090;&#1085;&#1086;&#1089;&#1090;&#1080;%20&#1086;&#1101;&#1089;&#1088;.xls" TargetMode="External"/><Relationship Id="rId1" Type="http://schemas.openxmlformats.org/officeDocument/2006/relationships/themeOverride" Target="../theme/themeOverrid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40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ru-RU" sz="1400" dirty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defRPr sz="140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defRPr>
            </a:pPr>
            <a:r>
              <a:rPr lang="ru-RU" sz="14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Все причины</a:t>
            </a:r>
            <a:endParaRPr lang="ru-RU" sz="1400" dirty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9.1313002259008194E-2"/>
          <c:y val="7.4450084602369085E-2"/>
        </c:manualLayout>
      </c:layout>
    </c:title>
    <c:plotArea>
      <c:layout/>
      <c:barChart>
        <c:barDir val="bar"/>
        <c:grouping val="clustered"/>
        <c:ser>
          <c:idx val="0"/>
          <c:order val="0"/>
          <c:tx>
            <c:strRef>
              <c:f>'Лист1 (6)'!$A$8</c:f>
              <c:strCache>
                <c:ptCount val="1"/>
                <c:pt idx="0">
                  <c:v>Всего по РК</c:v>
                </c:pt>
              </c:strCache>
            </c:strRef>
          </c:tx>
          <c:spPr>
            <a:ln>
              <a:solidFill>
                <a:schemeClr val="tx2">
                  <a:lumMod val="60000"/>
                  <a:lumOff val="40000"/>
                </a:schemeClr>
              </a:solidFill>
            </a:ln>
          </c:spPr>
          <c:dPt>
            <c:idx val="0"/>
            <c:spPr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F6D0-489F-B996-A38B085B66E7}"/>
              </c:ext>
            </c:extLst>
          </c:dPt>
          <c:dPt>
            <c:idx val="1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F6D0-489F-B996-A38B085B66E7}"/>
              </c:ext>
            </c:extLst>
          </c:dPt>
          <c:dLbls>
            <c:dLbl>
              <c:idx val="0"/>
              <c:layout>
                <c:manualLayout>
                  <c:x val="-0.6974249774716399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rPr>
                      <a:t>Р</a:t>
                    </a:r>
                    <a:r>
                      <a:rPr lang="ru-RU" dirty="0">
                        <a:latin typeface="Arial" pitchFamily="34" charset="0"/>
                        <a:cs typeface="Arial" pitchFamily="34" charset="0"/>
                      </a:rPr>
                      <a:t>К </a:t>
                    </a:r>
                    <a:r>
                      <a:rPr lang="ru-RU" dirty="0" smtClean="0">
                        <a:latin typeface="Arial" pitchFamily="34" charset="0"/>
                        <a:cs typeface="Arial" pitchFamily="34" charset="0"/>
                      </a:rPr>
                      <a:t>                             715,22</a:t>
                    </a:r>
                    <a:endParaRPr lang="ru-RU" dirty="0">
                      <a:latin typeface="Arial" pitchFamily="34" charset="0"/>
                      <a:cs typeface="Arial" pitchFamily="34" charset="0"/>
                    </a:endParaRPr>
                  </a:p>
                </c:rich>
              </c:tx>
              <c:dLblPos val="outEnd"/>
              <c:showVal val="1"/>
              <c:showCatName val="1"/>
              <c:showSerNam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F6D0-489F-B996-A38B085B66E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sz="12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rPr>
                      <a:t>О</a:t>
                    </a:r>
                    <a:r>
                      <a:rPr lang="ru-RU" dirty="0">
                        <a:latin typeface="Arial" pitchFamily="34" charset="0"/>
                        <a:cs typeface="Arial" pitchFamily="34" charset="0"/>
                      </a:rPr>
                      <a:t>ЭСР  514,3</a:t>
                    </a:r>
                  </a:p>
                </c:rich>
              </c:tx>
              <c:dLblPos val="inBase"/>
              <c:showVal val="1"/>
              <c:showCatName val="1"/>
              <c:showSerNam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6D0-489F-B996-A38B085B66E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dLblPos val="inBase"/>
            <c:showVal val="1"/>
            <c:showCatName val="1"/>
            <c:showSerName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'Лист1 (6)'!$B$4:$M$7</c:f>
              <c:strCache>
                <c:ptCount val="4"/>
                <c:pt idx="0">
                  <c:v> РК </c:v>
                </c:pt>
                <c:pt idx="1">
                  <c:v>ОЭСР                               </c:v>
                </c:pt>
                <c:pt idx="2">
                  <c:v>На 100 тыс.нас.</c:v>
                </c:pt>
                <c:pt idx="3">
                  <c:v>     На 100 тыс.нас.</c:v>
                </c:pt>
              </c:strCache>
            </c:strRef>
          </c:cat>
          <c:val>
            <c:numRef>
              <c:f>'Лист1 (6)'!$B$8:$M$8</c:f>
              <c:numCache>
                <c:formatCode>General</c:formatCode>
                <c:ptCount val="2"/>
                <c:pt idx="0">
                  <c:v>737.5</c:v>
                </c:pt>
                <c:pt idx="1">
                  <c:v>514.29999999999995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F6D0-489F-B996-A38B085B66E7}"/>
            </c:ext>
          </c:extLst>
        </c:ser>
        <c:dLbls/>
        <c:gapWidth val="2"/>
        <c:axId val="66525824"/>
        <c:axId val="66789760"/>
      </c:barChart>
      <c:catAx>
        <c:axId val="66525824"/>
        <c:scaling>
          <c:orientation val="minMax"/>
        </c:scaling>
        <c:delete val="1"/>
        <c:axPos val="l"/>
        <c:numFmt formatCode="General" sourceLinked="0"/>
        <c:tickLblPos val="none"/>
        <c:crossAx val="66789760"/>
        <c:crosses val="autoZero"/>
        <c:auto val="1"/>
        <c:lblAlgn val="ctr"/>
        <c:lblOffset val="100"/>
      </c:catAx>
      <c:valAx>
        <c:axId val="66789760"/>
        <c:scaling>
          <c:orientation val="minMax"/>
        </c:scaling>
        <c:delete val="1"/>
        <c:axPos val="b"/>
        <c:numFmt formatCode="General" sourceLinked="1"/>
        <c:tickLblPos val="none"/>
        <c:crossAx val="66525824"/>
        <c:crosses val="autoZero"/>
        <c:crossBetween val="between"/>
      </c:valAx>
    </c:plotArea>
    <c:plotVisOnly val="1"/>
    <c:dispBlanksAs val="gap"/>
  </c:chart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lrMapOvr bg1="lt1" tx1="dk1" bg2="lt2" tx2="dk2" accent1="accent1" accent2="accent2" accent3="accent3" accent4="accent4" accent5="accent5" accent6="accent6" hlink="hlink" folHlink="folHlink"/>
  <c:chart>
    <c:title>
      <c:layout>
        <c:manualLayout>
          <c:xMode val="edge"/>
          <c:yMode val="edge"/>
          <c:x val="2.2515399523509755E-2"/>
          <c:y val="6.6447162436496954E-2"/>
        </c:manualLayout>
      </c:layout>
      <c:txPr>
        <a:bodyPr/>
        <a:lstStyle/>
        <a:p>
          <a:pPr>
            <a:defRPr sz="140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defRPr>
          </a:pPr>
          <a:endParaRPr lang="ru-RU"/>
        </a:p>
      </c:txPr>
    </c:title>
    <c:plotArea>
      <c:layout/>
      <c:barChart>
        <c:barDir val="bar"/>
        <c:grouping val="clustered"/>
        <c:ser>
          <c:idx val="0"/>
          <c:order val="0"/>
          <c:tx>
            <c:strRef>
              <c:f>'Лист1 (7)'!$A$8</c:f>
              <c:strCache>
                <c:ptCount val="1"/>
                <c:pt idx="0">
                  <c:v>Всего по РК</c:v>
                </c:pt>
              </c:strCache>
            </c:strRef>
          </c:tx>
          <c:cat>
            <c:strRef>
              <c:f>'Лист1 (7)'!$B$4:$M$7</c:f>
              <c:strCache>
                <c:ptCount val="4"/>
                <c:pt idx="0">
                  <c:v> РК </c:v>
                </c:pt>
                <c:pt idx="1">
                  <c:v>ОЭСР                               </c:v>
                </c:pt>
                <c:pt idx="2">
                  <c:v>На 100 тыс.нас.</c:v>
                </c:pt>
                <c:pt idx="3">
                  <c:v>     На 100 тыс.нас.</c:v>
                </c:pt>
              </c:strCache>
            </c:strRef>
          </c:cat>
          <c:val>
            <c:numRef>
              <c:f>'Лист1 (7)'!$B$8:$M$8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5F9-4EED-A7DF-A3184C22B044}"/>
            </c:ext>
          </c:extLst>
        </c:ser>
        <c:ser>
          <c:idx val="1"/>
          <c:order val="1"/>
          <c:tx>
            <c:strRef>
              <c:f>'Лист1 (7)'!$A$9</c:f>
              <c:strCache>
                <c:ptCount val="1"/>
                <c:pt idx="0">
                  <c:v>Онкологические заболевания</c:v>
                </c:pt>
              </c:strCache>
            </c:strRef>
          </c:tx>
          <c:spPr>
            <a:solidFill>
              <a:schemeClr val="accent2"/>
            </a:solidFill>
            <a:ln w="25400" cap="flat" cmpd="sng" algn="ctr">
              <a:solidFill>
                <a:schemeClr val="accent2">
                  <a:lumMod val="75000"/>
                </a:schemeClr>
              </a:solidFill>
              <a:prstDash val="solid"/>
            </a:ln>
            <a:effectLst/>
          </c:spPr>
          <c:dPt>
            <c:idx val="0"/>
            <c:spPr>
              <a:solidFill>
                <a:schemeClr val="accent5">
                  <a:lumMod val="75000"/>
                </a:schemeClr>
              </a:solidFill>
              <a:ln w="25400" cap="flat" cmpd="sng" algn="ctr">
                <a:solidFill>
                  <a:schemeClr val="accent5">
                    <a:lumMod val="75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A5F9-4EED-A7DF-A3184C22B044}"/>
              </c:ext>
            </c:extLst>
          </c:dPt>
          <c:dPt>
            <c:idx val="1"/>
            <c:spPr>
              <a:solidFill>
                <a:schemeClr val="accent3">
                  <a:lumMod val="75000"/>
                </a:schemeClr>
              </a:solidFill>
              <a:ln w="25400" cap="flat" cmpd="sng" algn="ctr">
                <a:solidFill>
                  <a:schemeClr val="accent3">
                    <a:lumMod val="75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A5F9-4EED-A7DF-A3184C22B044}"/>
              </c:ext>
            </c:extLst>
          </c:dPt>
          <c:dLbls>
            <c:dLbl>
              <c:idx val="0"/>
              <c:layout>
                <c:manualLayout>
                  <c:x val="-0.3606888917104474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 smtClean="0"/>
                      <a:t>Р</a:t>
                    </a:r>
                    <a:r>
                      <a:rPr lang="ru-RU" dirty="0" smtClean="0"/>
                      <a:t>К 85,81</a:t>
                    </a:r>
                    <a:endParaRPr lang="ru-RU" dirty="0"/>
                  </a:p>
                </c:rich>
              </c:tx>
              <c:dLblPos val="outEnd"/>
              <c:showVal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A5F9-4EED-A7DF-A3184C22B044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0.64025833316224368"/>
                  <c:y val="6.7340067340067424E-3"/>
                </c:manualLayout>
              </c:layout>
              <c:tx>
                <c:rich>
                  <a:bodyPr/>
                  <a:lstStyle/>
                  <a:p>
                    <a:r>
                      <a:rPr lang="ru-RU" sz="1200" b="1" i="0" u="none" strike="noStrike" kern="1200" baseline="0" dirty="0" smtClean="0">
                        <a:solidFill>
                          <a:prstClr val="white"/>
                        </a:solidFill>
                        <a:latin typeface="Arial" pitchFamily="34" charset="0"/>
                        <a:ea typeface="+mn-ea"/>
                        <a:cs typeface="Arial" pitchFamily="34" charset="0"/>
                      </a:rPr>
                      <a:t>ОЭСР</a:t>
                    </a:r>
                    <a:r>
                      <a:rPr lang="ru-RU" sz="1200" dirty="0" smtClean="0">
                        <a:latin typeface="Arial" pitchFamily="34" charset="0"/>
                        <a:cs typeface="Arial" pitchFamily="34" charset="0"/>
                      </a:rPr>
                      <a:t> 152,7</a:t>
                    </a:r>
                    <a:endParaRPr lang="ru-RU" sz="1200" dirty="0">
                      <a:latin typeface="Arial" pitchFamily="34" charset="0"/>
                      <a:cs typeface="Arial" pitchFamily="34" charset="0"/>
                    </a:endParaRPr>
                  </a:p>
                </c:rich>
              </c:tx>
              <c:dLblPos val="outEnd"/>
              <c:showVal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A5F9-4EED-A7DF-A3184C22B044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dLblPos val="inBase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'Лист1 (7)'!$B$4:$M$7</c:f>
              <c:strCache>
                <c:ptCount val="4"/>
                <c:pt idx="0">
                  <c:v> РК </c:v>
                </c:pt>
                <c:pt idx="1">
                  <c:v>ОЭСР                               </c:v>
                </c:pt>
                <c:pt idx="2">
                  <c:v>На 100 тыс.нас.</c:v>
                </c:pt>
                <c:pt idx="3">
                  <c:v>     На 100 тыс.нас.</c:v>
                </c:pt>
              </c:strCache>
            </c:strRef>
          </c:cat>
          <c:val>
            <c:numRef>
              <c:f>'Лист1 (7)'!$B$9:$M$9</c:f>
              <c:numCache>
                <c:formatCode>General</c:formatCode>
                <c:ptCount val="2"/>
                <c:pt idx="0">
                  <c:v>90.2</c:v>
                </c:pt>
                <c:pt idx="1">
                  <c:v>152.69999999999999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A5F9-4EED-A7DF-A3184C22B044}"/>
            </c:ext>
          </c:extLst>
        </c:ser>
        <c:dLbls/>
        <c:gapWidth val="0"/>
        <c:axId val="66860928"/>
        <c:axId val="66862464"/>
      </c:barChart>
      <c:catAx>
        <c:axId val="66860928"/>
        <c:scaling>
          <c:orientation val="minMax"/>
        </c:scaling>
        <c:delete val="1"/>
        <c:axPos val="l"/>
        <c:numFmt formatCode="General" sourceLinked="0"/>
        <c:tickLblPos val="none"/>
        <c:crossAx val="66862464"/>
        <c:crosses val="autoZero"/>
        <c:auto val="1"/>
        <c:lblAlgn val="ctr"/>
        <c:lblOffset val="100"/>
      </c:catAx>
      <c:valAx>
        <c:axId val="66862464"/>
        <c:scaling>
          <c:orientation val="minMax"/>
        </c:scaling>
        <c:delete val="1"/>
        <c:axPos val="b"/>
        <c:numFmt formatCode="General" sourceLinked="1"/>
        <c:tickLblPos val="none"/>
        <c:crossAx val="6686092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 rtl="0">
              <a:defRPr lang="ru-RU" sz="1400" b="1" i="0" u="none" strike="noStrike" kern="1200" baseline="0">
                <a:solidFill>
                  <a:schemeClr val="bg2">
                    <a:lumMod val="10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r>
              <a:rPr lang="ru-RU" sz="1400" b="1" i="0" u="none" strike="noStrike" kern="1200" baseline="0" dirty="0" err="1">
                <a:solidFill>
                  <a:schemeClr val="bg2">
                    <a:lumMod val="10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Болезни системы кровообращения </a:t>
            </a:r>
            <a:endParaRPr lang="ru-RU" sz="1400" b="1" i="0" u="none" strike="noStrike" kern="1200" baseline="0" dirty="0">
              <a:solidFill>
                <a:schemeClr val="bg2">
                  <a:lumMod val="10000"/>
                </a:schemeClr>
              </a:solidFill>
              <a:latin typeface="Arial" pitchFamily="34" charset="0"/>
              <a:ea typeface="+mn-ea"/>
              <a:cs typeface="Arial" pitchFamily="34" charset="0"/>
            </a:endParaRPr>
          </a:p>
        </c:rich>
      </c:tx>
      <c:layout>
        <c:manualLayout>
          <c:xMode val="edge"/>
          <c:yMode val="edge"/>
          <c:x val="2.3112770078686888E-2"/>
          <c:y val="7.1854156122570748E-2"/>
        </c:manualLayout>
      </c:layout>
    </c:title>
    <c:plotArea>
      <c:layout/>
      <c:barChart>
        <c:barDir val="bar"/>
        <c:grouping val="clustered"/>
        <c:ser>
          <c:idx val="0"/>
          <c:order val="0"/>
          <c:tx>
            <c:strRef>
              <c:f>'Лист1 (8)'!$A$8</c:f>
              <c:strCache>
                <c:ptCount val="1"/>
                <c:pt idx="0">
                  <c:v>Всего по РК</c:v>
                </c:pt>
              </c:strCache>
            </c:strRef>
          </c:tx>
          <c:cat>
            <c:strRef>
              <c:f>'Лист1 (8)'!$B$4:$M$7</c:f>
              <c:strCache>
                <c:ptCount val="4"/>
                <c:pt idx="0">
                  <c:v> РК </c:v>
                </c:pt>
                <c:pt idx="1">
                  <c:v>ОЭСР                               </c:v>
                </c:pt>
                <c:pt idx="2">
                  <c:v>На 100 тыс.нас.</c:v>
                </c:pt>
                <c:pt idx="3">
                  <c:v>     На 100 тыс.нас.</c:v>
                </c:pt>
              </c:strCache>
            </c:strRef>
          </c:cat>
          <c:val>
            <c:numRef>
              <c:f>'Лист1 (8)'!$B$8:$M$8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06B-423F-920C-F2CBF11F91AB}"/>
            </c:ext>
          </c:extLst>
        </c:ser>
        <c:ser>
          <c:idx val="1"/>
          <c:order val="1"/>
          <c:tx>
            <c:strRef>
              <c:f>'Лист1 (8)'!$A$9</c:f>
              <c:strCache>
                <c:ptCount val="1"/>
                <c:pt idx="0">
                  <c:v>Онкологические заболевания</c:v>
                </c:pt>
              </c:strCache>
            </c:strRef>
          </c:tx>
          <c:cat>
            <c:strRef>
              <c:f>'Лист1 (8)'!$B$4:$M$7</c:f>
              <c:strCache>
                <c:ptCount val="4"/>
                <c:pt idx="0">
                  <c:v> РК </c:v>
                </c:pt>
                <c:pt idx="1">
                  <c:v>ОЭСР                               </c:v>
                </c:pt>
                <c:pt idx="2">
                  <c:v>На 100 тыс.нас.</c:v>
                </c:pt>
                <c:pt idx="3">
                  <c:v>     На 100 тыс.нас.</c:v>
                </c:pt>
              </c:strCache>
            </c:strRef>
          </c:cat>
          <c:val>
            <c:numRef>
              <c:f>'Лист1 (8)'!$B$9:$M$9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06B-423F-920C-F2CBF11F91AB}"/>
            </c:ext>
          </c:extLst>
        </c:ser>
        <c:ser>
          <c:idx val="2"/>
          <c:order val="2"/>
          <c:tx>
            <c:strRef>
              <c:f>'Лист1 (8)'!$A$10</c:f>
              <c:strCache>
                <c:ptCount val="1"/>
                <c:pt idx="0">
                  <c:v>Болезни системы кровообращения 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</c:spPr>
          <c:dPt>
            <c:idx val="0"/>
            <c:spPr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406B-423F-920C-F2CBF11F91AB}"/>
              </c:ext>
            </c:extLst>
          </c:dPt>
          <c:dPt>
            <c:idx val="1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406B-423F-920C-F2CBF11F91AB}"/>
              </c:ext>
            </c:extLst>
          </c:dPt>
          <c:dLbls>
            <c:dLbl>
              <c:idx val="0"/>
              <c:layout/>
              <c:tx>
                <c:rich>
                  <a:bodyPr anchorCtr="0"/>
                  <a:lstStyle/>
                  <a:p>
                    <a:pPr algn="l">
                      <a:defRPr lang="ru-RU" sz="1200" b="1" i="0" u="none" strike="noStrike" kern="1200" baseline="0">
                        <a:solidFill>
                          <a:prstClr val="white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pPr>
                    <a:r>
                      <a:rPr lang="ru-RU" sz="1200" dirty="0" smtClean="0"/>
                      <a:t>Р</a:t>
                    </a:r>
                    <a:r>
                      <a:rPr lang="ru-RU" dirty="0" smtClean="0"/>
                      <a:t>К 174,83</a:t>
                    </a:r>
                    <a:endParaRPr lang="ru-RU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inBase"/>
              <c:showVal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406B-423F-920C-F2CBF11F91AB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sz="1200" dirty="0" smtClean="0"/>
                      <a:t>О</a:t>
                    </a:r>
                    <a:r>
                      <a:rPr lang="ru-RU" dirty="0" smtClean="0"/>
                      <a:t>ЭСР 153,3</a:t>
                    </a:r>
                    <a:endParaRPr lang="ru-RU" dirty="0"/>
                  </a:p>
                </c:rich>
              </c:tx>
              <c:dLblPos val="inBase"/>
              <c:showVal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406B-423F-920C-F2CBF11F91AB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ru-RU" sz="1200" b="1" i="0" u="none" strike="noStrike" kern="1200" baseline="0">
                    <a:solidFill>
                      <a:prstClr val="white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ru-RU"/>
              </a:p>
            </c:txPr>
            <c:dLblPos val="inBase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'Лист1 (8)'!$B$4:$M$7</c:f>
              <c:strCache>
                <c:ptCount val="4"/>
                <c:pt idx="0">
                  <c:v> РК </c:v>
                </c:pt>
                <c:pt idx="1">
                  <c:v>ОЭСР                               </c:v>
                </c:pt>
                <c:pt idx="2">
                  <c:v>На 100 тыс.нас.</c:v>
                </c:pt>
                <c:pt idx="3">
                  <c:v>     На 100 тыс.нас.</c:v>
                </c:pt>
              </c:strCache>
            </c:strRef>
          </c:cat>
          <c:val>
            <c:numRef>
              <c:f>'Лист1 (8)'!$B$10:$M$10</c:f>
              <c:numCache>
                <c:formatCode>General</c:formatCode>
                <c:ptCount val="2"/>
                <c:pt idx="0">
                  <c:v>178.92000000000004</c:v>
                </c:pt>
                <c:pt idx="1">
                  <c:v>153.30000000000001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406B-423F-920C-F2CBF11F91AB}"/>
            </c:ext>
          </c:extLst>
        </c:ser>
        <c:dLbls/>
        <c:gapWidth val="0"/>
        <c:axId val="67041920"/>
        <c:axId val="67580288"/>
      </c:barChart>
      <c:catAx>
        <c:axId val="67041920"/>
        <c:scaling>
          <c:orientation val="minMax"/>
        </c:scaling>
        <c:delete val="1"/>
        <c:axPos val="l"/>
        <c:numFmt formatCode="General" sourceLinked="0"/>
        <c:tickLblPos val="none"/>
        <c:crossAx val="67580288"/>
        <c:crosses val="autoZero"/>
        <c:auto val="1"/>
        <c:lblAlgn val="ctr"/>
        <c:lblOffset val="100"/>
      </c:catAx>
      <c:valAx>
        <c:axId val="67580288"/>
        <c:scaling>
          <c:orientation val="minMax"/>
        </c:scaling>
        <c:delete val="1"/>
        <c:axPos val="b"/>
        <c:numFmt formatCode="General" sourceLinked="1"/>
        <c:tickLblPos val="none"/>
        <c:crossAx val="67041920"/>
        <c:crosses val="autoZero"/>
        <c:crossBetween val="between"/>
      </c:valAx>
    </c:plotArea>
    <c:plotVisOnly val="1"/>
    <c:dispBlanksAs val="gap"/>
  </c:chart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400" b="1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defRPr>
            </a:pPr>
            <a:r>
              <a:rPr lang="ru-RU" sz="1400" b="1" i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1400" b="1" i="1" baseline="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i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том числе ИБС</a:t>
            </a:r>
            <a:endParaRPr lang="ru-RU" sz="1400" b="1" i="1" dirty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5.5004122348978793E-2"/>
          <c:y val="9.6540838778873053E-2"/>
        </c:manualLayout>
      </c:layout>
    </c:title>
    <c:plotArea>
      <c:layout/>
      <c:barChart>
        <c:barDir val="bar"/>
        <c:grouping val="clustered"/>
        <c:ser>
          <c:idx val="0"/>
          <c:order val="0"/>
          <c:tx>
            <c:strRef>
              <c:f>'Лист1 (9)'!$A$8</c:f>
              <c:strCache>
                <c:ptCount val="1"/>
                <c:pt idx="0">
                  <c:v>Всего по РК</c:v>
                </c:pt>
              </c:strCache>
            </c:strRef>
          </c:tx>
          <c:cat>
            <c:strRef>
              <c:f>'Лист1 (9)'!$B$4:$M$7</c:f>
              <c:strCache>
                <c:ptCount val="4"/>
                <c:pt idx="0">
                  <c:v> РК </c:v>
                </c:pt>
                <c:pt idx="1">
                  <c:v>ОЭСР                               </c:v>
                </c:pt>
                <c:pt idx="2">
                  <c:v>На 100 тыс.нас.</c:v>
                </c:pt>
                <c:pt idx="3">
                  <c:v>     На 100 тыс.нас.</c:v>
                </c:pt>
              </c:strCache>
            </c:strRef>
          </c:cat>
          <c:val>
            <c:numRef>
              <c:f>'Лист1 (9)'!$B$8:$M$8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228-4481-A409-EA0E50F64308}"/>
            </c:ext>
          </c:extLst>
        </c:ser>
        <c:ser>
          <c:idx val="1"/>
          <c:order val="1"/>
          <c:tx>
            <c:strRef>
              <c:f>'Лист1 (9)'!$A$9</c:f>
              <c:strCache>
                <c:ptCount val="1"/>
                <c:pt idx="0">
                  <c:v>Онкологические заболевания</c:v>
                </c:pt>
              </c:strCache>
            </c:strRef>
          </c:tx>
          <c:cat>
            <c:strRef>
              <c:f>'Лист1 (9)'!$B$4:$M$7</c:f>
              <c:strCache>
                <c:ptCount val="4"/>
                <c:pt idx="0">
                  <c:v> РК </c:v>
                </c:pt>
                <c:pt idx="1">
                  <c:v>ОЭСР                               </c:v>
                </c:pt>
                <c:pt idx="2">
                  <c:v>На 100 тыс.нас.</c:v>
                </c:pt>
                <c:pt idx="3">
                  <c:v>     На 100 тыс.нас.</c:v>
                </c:pt>
              </c:strCache>
            </c:strRef>
          </c:cat>
          <c:val>
            <c:numRef>
              <c:f>'Лист1 (9)'!$B$9:$M$9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228-4481-A409-EA0E50F64308}"/>
            </c:ext>
          </c:extLst>
        </c:ser>
        <c:ser>
          <c:idx val="2"/>
          <c:order val="2"/>
          <c:tx>
            <c:strRef>
              <c:f>'Лист1 (9)'!$A$10</c:f>
              <c:strCache>
                <c:ptCount val="1"/>
                <c:pt idx="0">
                  <c:v>Болезни системы кровообращения </c:v>
                </c:pt>
              </c:strCache>
            </c:strRef>
          </c:tx>
          <c:cat>
            <c:strRef>
              <c:f>'Лист1 (9)'!$B$4:$M$7</c:f>
              <c:strCache>
                <c:ptCount val="4"/>
                <c:pt idx="0">
                  <c:v> РК </c:v>
                </c:pt>
                <c:pt idx="1">
                  <c:v>ОЭСР                               </c:v>
                </c:pt>
                <c:pt idx="2">
                  <c:v>На 100 тыс.нас.</c:v>
                </c:pt>
                <c:pt idx="3">
                  <c:v>     На 100 тыс.нас.</c:v>
                </c:pt>
              </c:strCache>
            </c:strRef>
          </c:cat>
          <c:val>
            <c:numRef>
              <c:f>'Лист1 (9)'!$B$10:$M$10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3228-4481-A409-EA0E50F64308}"/>
            </c:ext>
          </c:extLst>
        </c:ser>
        <c:ser>
          <c:idx val="3"/>
          <c:order val="3"/>
          <c:tx>
            <c:strRef>
              <c:f>'Лист1 (9)'!$A$11</c:f>
              <c:strCache>
                <c:ptCount val="1"/>
                <c:pt idx="0">
                  <c:v>ИБС</c:v>
                </c:pt>
              </c:strCache>
            </c:strRef>
          </c:tx>
          <c:spPr>
            <a:solidFill>
              <a:srgbClr val="376092"/>
            </a:solidFill>
            <a:ln>
              <a:solidFill>
                <a:srgbClr val="4F81BD"/>
              </a:solidFill>
            </a:ln>
          </c:spPr>
          <c:dPt>
            <c:idx val="0"/>
            <c:spPr>
              <a:solidFill>
                <a:schemeClr val="accent5">
                  <a:lumMod val="50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3228-4481-A409-EA0E50F64308}"/>
              </c:ext>
            </c:extLst>
          </c:dPt>
          <c:dPt>
            <c:idx val="1"/>
            <c:spPr>
              <a:solidFill>
                <a:srgbClr val="92D050"/>
              </a:solidFill>
              <a:ln>
                <a:solidFill>
                  <a:srgbClr val="92D05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3228-4481-A409-EA0E50F64308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sz="1100" dirty="0" smtClean="0">
                        <a:latin typeface="Arial" pitchFamily="34" charset="0"/>
                        <a:cs typeface="Arial" pitchFamily="34" charset="0"/>
                      </a:rPr>
                      <a:t>Р</a:t>
                    </a:r>
                    <a:r>
                      <a:rPr lang="ru-RU" dirty="0" smtClean="0"/>
                      <a:t>К 63,58</a:t>
                    </a:r>
                    <a:endParaRPr lang="ru-RU" dirty="0"/>
                  </a:p>
                </c:rich>
              </c:tx>
              <c:dLblPos val="inBase"/>
              <c:showVal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3228-4481-A409-EA0E50F6430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0.5033292663468647"/>
                  <c:y val="-1.0184418160982782E-2"/>
                </c:manualLayout>
              </c:layout>
              <c:tx>
                <c:rich>
                  <a:bodyPr/>
                  <a:lstStyle/>
                  <a:p>
                    <a:pPr>
                      <a:defRPr sz="1100" b="1">
                        <a:solidFill>
                          <a:schemeClr val="bg2">
                            <a:lumMod val="10000"/>
                          </a:schemeClr>
                        </a:solidFill>
                        <a:latin typeface="Arial" pitchFamily="34" charset="0"/>
                        <a:cs typeface="Arial" pitchFamily="34" charset="0"/>
                      </a:defRPr>
                    </a:pPr>
                    <a:r>
                      <a:rPr lang="ru-RU" sz="11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Arial" pitchFamily="34" charset="0"/>
                        <a:cs typeface="Arial" pitchFamily="34" charset="0"/>
                      </a:rPr>
                      <a:t>О</a:t>
                    </a:r>
                    <a:r>
                      <a:rPr lang="ru-RU" dirty="0" smtClean="0">
                        <a:solidFill>
                          <a:schemeClr val="bg2">
                            <a:lumMod val="10000"/>
                          </a:schemeClr>
                        </a:solidFill>
                      </a:rPr>
                      <a:t>ЭСР 54,91</a:t>
                    </a:r>
                    <a:endParaRPr lang="ru-RU" dirty="0">
                      <a:solidFill>
                        <a:schemeClr val="bg2">
                          <a:lumMod val="10000"/>
                        </a:schemeClr>
                      </a:solidFill>
                    </a:endParaRPr>
                  </a:p>
                </c:rich>
              </c:tx>
              <c:spPr/>
              <c:dLblPos val="outEnd"/>
              <c:showVal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3228-4481-A409-EA0E50F6430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dLblPos val="inBase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'Лист1 (9)'!$B$4:$M$7</c:f>
              <c:strCache>
                <c:ptCount val="4"/>
                <c:pt idx="0">
                  <c:v> РК </c:v>
                </c:pt>
                <c:pt idx="1">
                  <c:v>ОЭСР                               </c:v>
                </c:pt>
                <c:pt idx="2">
                  <c:v>На 100 тыс.нас.</c:v>
                </c:pt>
                <c:pt idx="3">
                  <c:v>     На 100 тыс.нас.</c:v>
                </c:pt>
              </c:strCache>
            </c:strRef>
          </c:cat>
          <c:val>
            <c:numRef>
              <c:f>'Лист1 (9)'!$B$11:$M$11</c:f>
              <c:numCache>
                <c:formatCode>General</c:formatCode>
                <c:ptCount val="2"/>
                <c:pt idx="0">
                  <c:v>65.940000000000026</c:v>
                </c:pt>
                <c:pt idx="1">
                  <c:v>54.91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3228-4481-A409-EA0E50F64308}"/>
            </c:ext>
          </c:extLst>
        </c:ser>
        <c:dLbls/>
        <c:gapWidth val="0"/>
        <c:axId val="67900160"/>
        <c:axId val="67901696"/>
      </c:barChart>
      <c:catAx>
        <c:axId val="67900160"/>
        <c:scaling>
          <c:orientation val="minMax"/>
        </c:scaling>
        <c:delete val="1"/>
        <c:axPos val="l"/>
        <c:numFmt formatCode="General" sourceLinked="0"/>
        <c:tickLblPos val="none"/>
        <c:crossAx val="67901696"/>
        <c:crosses val="autoZero"/>
        <c:auto val="1"/>
        <c:lblAlgn val="ctr"/>
        <c:lblOffset val="100"/>
      </c:catAx>
      <c:valAx>
        <c:axId val="67901696"/>
        <c:scaling>
          <c:orientation val="minMax"/>
        </c:scaling>
        <c:delete val="1"/>
        <c:axPos val="b"/>
        <c:numFmt formatCode="General" sourceLinked="1"/>
        <c:tickLblPos val="none"/>
        <c:crossAx val="67900160"/>
        <c:crosses val="autoZero"/>
        <c:crossBetween val="between"/>
      </c:valAx>
    </c:plotArea>
    <c:plotVisOnly val="1"/>
    <c:dispBlanksAs val="gap"/>
  </c:chart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 rtl="0">
              <a:defRPr lang="ru-RU" sz="1400" b="1" i="1" u="none" strike="noStrike" kern="1200" baseline="0">
                <a:solidFill>
                  <a:schemeClr val="bg2">
                    <a:lumMod val="10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r>
              <a:rPr lang="ru-RU" sz="1400" b="1" i="1" u="none" strike="noStrike" kern="1200" baseline="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в </a:t>
            </a:r>
            <a:r>
              <a:rPr lang="ru-RU" sz="1400" b="1" i="1" u="none" strike="noStrike" kern="1200" baseline="0" dirty="0" err="1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том</a:t>
            </a:r>
            <a:r>
              <a:rPr lang="ru-RU" sz="1400" b="1" i="1" u="none" strike="noStrike" kern="1200" baseline="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ru-RU" sz="1400" b="1" i="1" u="none" strike="noStrike" kern="1200" baseline="0" dirty="0" err="1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числе</a:t>
            </a:r>
            <a:r>
              <a:rPr lang="ru-RU" sz="1400" b="1" i="1" u="none" strike="noStrike" kern="1200" baseline="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ru-RU" sz="1400" b="1" i="1" u="none" strike="noStrike" kern="1200" baseline="0" dirty="0" err="1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инсульт</a:t>
            </a:r>
            <a:endParaRPr lang="ru-RU" sz="1400" b="1" i="1" u="none" strike="noStrike" kern="1200" baseline="0" dirty="0">
              <a:solidFill>
                <a:schemeClr val="bg2">
                  <a:lumMod val="10000"/>
                </a:schemeClr>
              </a:solidFill>
              <a:latin typeface="Arial" pitchFamily="34" charset="0"/>
              <a:ea typeface="+mn-ea"/>
              <a:cs typeface="Arial" pitchFamily="34" charset="0"/>
            </a:endParaRPr>
          </a:p>
        </c:rich>
      </c:tx>
      <c:layout>
        <c:manualLayout>
          <c:xMode val="edge"/>
          <c:yMode val="edge"/>
          <c:x val="5.5612641054134132E-2"/>
          <c:y val="5.7939083816256988E-2"/>
        </c:manualLayout>
      </c:layout>
    </c:title>
    <c:plotArea>
      <c:layout>
        <c:manualLayout>
          <c:layoutTarget val="inner"/>
          <c:xMode val="edge"/>
          <c:yMode val="edge"/>
          <c:x val="5.41279014802451E-2"/>
          <c:y val="0.32263518094945387"/>
          <c:w val="0.89174419703951036"/>
          <c:h val="0.67736481905054702"/>
        </c:manualLayout>
      </c:layout>
      <c:barChart>
        <c:barDir val="bar"/>
        <c:grouping val="clustered"/>
        <c:ser>
          <c:idx val="0"/>
          <c:order val="0"/>
          <c:tx>
            <c:strRef>
              <c:f>'Лист1 (10)'!$A$8</c:f>
              <c:strCache>
                <c:ptCount val="1"/>
                <c:pt idx="0">
                  <c:v>Всего по РК</c:v>
                </c:pt>
              </c:strCache>
            </c:strRef>
          </c:tx>
          <c:cat>
            <c:strRef>
              <c:f>'Лист1 (10)'!$B$4:$M$7</c:f>
              <c:strCache>
                <c:ptCount val="4"/>
                <c:pt idx="0">
                  <c:v> РК </c:v>
                </c:pt>
                <c:pt idx="1">
                  <c:v>ОЭСР                               </c:v>
                </c:pt>
                <c:pt idx="2">
                  <c:v>На 100 тыс.нас.</c:v>
                </c:pt>
                <c:pt idx="3">
                  <c:v>     На 100 тыс.нас.</c:v>
                </c:pt>
              </c:strCache>
            </c:strRef>
          </c:cat>
          <c:val>
            <c:numRef>
              <c:f>'Лист1 (10)'!$B$8:$M$8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BCF-47C6-BE3E-8ADEB4C09960}"/>
            </c:ext>
          </c:extLst>
        </c:ser>
        <c:ser>
          <c:idx val="1"/>
          <c:order val="1"/>
          <c:tx>
            <c:strRef>
              <c:f>'Лист1 (10)'!$A$9</c:f>
              <c:strCache>
                <c:ptCount val="1"/>
                <c:pt idx="0">
                  <c:v>Онкологические заболевания</c:v>
                </c:pt>
              </c:strCache>
            </c:strRef>
          </c:tx>
          <c:cat>
            <c:strRef>
              <c:f>'Лист1 (10)'!$B$4:$M$7</c:f>
              <c:strCache>
                <c:ptCount val="4"/>
                <c:pt idx="0">
                  <c:v> РК </c:v>
                </c:pt>
                <c:pt idx="1">
                  <c:v>ОЭСР                               </c:v>
                </c:pt>
                <c:pt idx="2">
                  <c:v>На 100 тыс.нас.</c:v>
                </c:pt>
                <c:pt idx="3">
                  <c:v>     На 100 тыс.нас.</c:v>
                </c:pt>
              </c:strCache>
            </c:strRef>
          </c:cat>
          <c:val>
            <c:numRef>
              <c:f>'Лист1 (10)'!$B$9:$M$9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BCF-47C6-BE3E-8ADEB4C09960}"/>
            </c:ext>
          </c:extLst>
        </c:ser>
        <c:ser>
          <c:idx val="2"/>
          <c:order val="2"/>
          <c:tx>
            <c:strRef>
              <c:f>'Лист1 (10)'!$A$10</c:f>
              <c:strCache>
                <c:ptCount val="1"/>
                <c:pt idx="0">
                  <c:v>Болезни системы кровообращения </c:v>
                </c:pt>
              </c:strCache>
            </c:strRef>
          </c:tx>
          <c:cat>
            <c:strRef>
              <c:f>'Лист1 (10)'!$B$4:$M$7</c:f>
              <c:strCache>
                <c:ptCount val="4"/>
                <c:pt idx="0">
                  <c:v> РК </c:v>
                </c:pt>
                <c:pt idx="1">
                  <c:v>ОЭСР                               </c:v>
                </c:pt>
                <c:pt idx="2">
                  <c:v>На 100 тыс.нас.</c:v>
                </c:pt>
                <c:pt idx="3">
                  <c:v>     На 100 тыс.нас.</c:v>
                </c:pt>
              </c:strCache>
            </c:strRef>
          </c:cat>
          <c:val>
            <c:numRef>
              <c:f>'Лист1 (10)'!$B$10:$M$10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DBCF-47C6-BE3E-8ADEB4C09960}"/>
            </c:ext>
          </c:extLst>
        </c:ser>
        <c:ser>
          <c:idx val="3"/>
          <c:order val="3"/>
          <c:tx>
            <c:strRef>
              <c:f>'Лист1 (10)'!$A$11</c:f>
              <c:strCache>
                <c:ptCount val="1"/>
                <c:pt idx="0">
                  <c:v>ИБС</c:v>
                </c:pt>
              </c:strCache>
            </c:strRef>
          </c:tx>
          <c:cat>
            <c:strRef>
              <c:f>'Лист1 (10)'!$B$4:$M$7</c:f>
              <c:strCache>
                <c:ptCount val="4"/>
                <c:pt idx="0">
                  <c:v> РК </c:v>
                </c:pt>
                <c:pt idx="1">
                  <c:v>ОЭСР                               </c:v>
                </c:pt>
                <c:pt idx="2">
                  <c:v>На 100 тыс.нас.</c:v>
                </c:pt>
                <c:pt idx="3">
                  <c:v>     На 100 тыс.нас.</c:v>
                </c:pt>
              </c:strCache>
            </c:strRef>
          </c:cat>
          <c:val>
            <c:numRef>
              <c:f>'Лист1 (10)'!$B$11:$M$11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DBCF-47C6-BE3E-8ADEB4C09960}"/>
            </c:ext>
          </c:extLst>
        </c:ser>
        <c:ser>
          <c:idx val="4"/>
          <c:order val="4"/>
          <c:tx>
            <c:strRef>
              <c:f>'Лист1 (10)'!$A$12</c:f>
              <c:strCache>
                <c:ptCount val="1"/>
                <c:pt idx="0">
                  <c:v>инсульты</c:v>
                </c:pt>
              </c:strCache>
            </c:strRef>
          </c:tx>
          <c:spPr>
            <a:solidFill>
              <a:srgbClr val="376092"/>
            </a:solidFill>
            <a:ln>
              <a:solidFill>
                <a:srgbClr val="4F81BD"/>
              </a:solidFill>
            </a:ln>
          </c:spPr>
          <c:dPt>
            <c:idx val="0"/>
            <c:spPr>
              <a:solidFill>
                <a:schemeClr val="accent5">
                  <a:lumMod val="50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DBCF-47C6-BE3E-8ADEB4C09960}"/>
              </c:ext>
            </c:extLst>
          </c:dPt>
          <c:dPt>
            <c:idx val="1"/>
            <c:spPr>
              <a:solidFill>
                <a:srgbClr val="92D050"/>
              </a:solidFill>
              <a:ln>
                <a:solidFill>
                  <a:srgbClr val="92D05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DBCF-47C6-BE3E-8ADEB4C09960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sz="1100" dirty="0" smtClean="0"/>
                      <a:t>Р</a:t>
                    </a:r>
                    <a:r>
                      <a:rPr lang="ru-RU" dirty="0" smtClean="0"/>
                      <a:t>К 65,77</a:t>
                    </a:r>
                    <a:endParaRPr lang="ru-RU" dirty="0"/>
                  </a:p>
                </c:rich>
              </c:tx>
              <c:dLblPos val="inBase"/>
              <c:showVal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DBCF-47C6-BE3E-8ADEB4C09960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pPr algn="ctr">
                      <a:defRPr lang="ru-RU" sz="1100" b="1" i="0" u="none" strike="noStrike" kern="1200" baseline="0">
                        <a:solidFill>
                          <a:schemeClr val="bg2">
                            <a:lumMod val="10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pPr>
                    <a:r>
                      <a:rPr lang="ru-RU" sz="1100" dirty="0" smtClean="0">
                        <a:solidFill>
                          <a:schemeClr val="bg2">
                            <a:lumMod val="10000"/>
                          </a:schemeClr>
                        </a:solidFill>
                      </a:rPr>
                      <a:t>О</a:t>
                    </a:r>
                    <a:r>
                      <a:rPr lang="ru-RU" dirty="0" smtClean="0">
                        <a:solidFill>
                          <a:schemeClr val="bg2">
                            <a:lumMod val="10000"/>
                          </a:schemeClr>
                        </a:solidFill>
                      </a:rPr>
                      <a:t>ЭСР 33,8</a:t>
                    </a:r>
                    <a:endParaRPr lang="ru-RU" dirty="0">
                      <a:solidFill>
                        <a:schemeClr val="bg2">
                          <a:lumMod val="10000"/>
                        </a:schemeClr>
                      </a:solidFill>
                    </a:endParaRPr>
                  </a:p>
                </c:rich>
              </c:tx>
              <c:spPr/>
              <c:dLblPos val="inBase"/>
              <c:showVal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DBCF-47C6-BE3E-8ADEB4C09960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ru-RU" sz="1100" b="1" i="0" u="none" strike="noStrike" kern="1200" baseline="0">
                    <a:solidFill>
                      <a:prstClr val="white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ru-RU"/>
              </a:p>
            </c:txPr>
            <c:dLblPos val="inBase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'Лист1 (10)'!$B$4:$M$7</c:f>
              <c:strCache>
                <c:ptCount val="4"/>
                <c:pt idx="0">
                  <c:v> РК </c:v>
                </c:pt>
                <c:pt idx="1">
                  <c:v>ОЭСР                               </c:v>
                </c:pt>
                <c:pt idx="2">
                  <c:v>На 100 тыс.нас.</c:v>
                </c:pt>
                <c:pt idx="3">
                  <c:v>     На 100 тыс.нас.</c:v>
                </c:pt>
              </c:strCache>
            </c:strRef>
          </c:cat>
          <c:val>
            <c:numRef>
              <c:f>'Лист1 (10)'!$B$12:$M$12</c:f>
              <c:numCache>
                <c:formatCode>General</c:formatCode>
                <c:ptCount val="2"/>
                <c:pt idx="0">
                  <c:v>64.679999999999978</c:v>
                </c:pt>
                <c:pt idx="1">
                  <c:v>33.800000000000004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DBCF-47C6-BE3E-8ADEB4C09960}"/>
            </c:ext>
          </c:extLst>
        </c:ser>
        <c:dLbls/>
        <c:gapWidth val="0"/>
        <c:axId val="68329472"/>
        <c:axId val="68331008"/>
      </c:barChart>
      <c:catAx>
        <c:axId val="68329472"/>
        <c:scaling>
          <c:orientation val="minMax"/>
        </c:scaling>
        <c:delete val="1"/>
        <c:axPos val="l"/>
        <c:numFmt formatCode="General" sourceLinked="0"/>
        <c:tickLblPos val="none"/>
        <c:crossAx val="68331008"/>
        <c:crosses val="autoZero"/>
        <c:auto val="1"/>
        <c:lblAlgn val="ctr"/>
        <c:lblOffset val="100"/>
      </c:catAx>
      <c:valAx>
        <c:axId val="68331008"/>
        <c:scaling>
          <c:orientation val="minMax"/>
        </c:scaling>
        <c:delete val="1"/>
        <c:axPos val="b"/>
        <c:numFmt formatCode="General" sourceLinked="1"/>
        <c:tickLblPos val="none"/>
        <c:crossAx val="68329472"/>
        <c:crosses val="autoZero"/>
        <c:crossBetween val="between"/>
      </c:valAx>
    </c:plotArea>
    <c:plotVisOnly val="1"/>
    <c:dispBlanksAs val="gap"/>
  </c:chart>
  <c:externalData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 rtl="0">
              <a:defRPr lang="ru-RU" sz="1400" b="1" i="0" u="none" strike="noStrike" kern="1200" baseline="0">
                <a:solidFill>
                  <a:schemeClr val="bg2">
                    <a:lumMod val="10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r>
              <a:rPr lang="ru-RU"/>
              <a:t>Болезни органов дыхания </a:t>
            </a:r>
            <a:endParaRPr lang="ru-RU" smtClean="0"/>
          </a:p>
          <a:p>
            <a:pPr algn="ctr" rtl="0">
              <a:defRPr lang="ru-RU" sz="1400" b="1" i="0" u="none" strike="noStrike" kern="1200" baseline="0">
                <a:solidFill>
                  <a:schemeClr val="bg2">
                    <a:lumMod val="10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r>
              <a:rPr lang="ru-RU" smtClean="0"/>
              <a:t> </a:t>
            </a:r>
            <a:endParaRPr lang="ru-RU"/>
          </a:p>
        </c:rich>
      </c:tx>
      <c:layout>
        <c:manualLayout>
          <c:xMode val="edge"/>
          <c:yMode val="edge"/>
          <c:x val="8.3721503380815077E-2"/>
          <c:y val="2.6833040056481187E-2"/>
        </c:manualLayout>
      </c:layout>
    </c:title>
    <c:plotArea>
      <c:layout>
        <c:manualLayout>
          <c:layoutTarget val="inner"/>
          <c:xMode val="edge"/>
          <c:yMode val="edge"/>
          <c:x val="4.4092323075213991E-2"/>
          <c:y val="0.22502232262258917"/>
          <c:w val="0.9029968892345297"/>
          <c:h val="0.72505287110955963"/>
        </c:manualLayout>
      </c:layout>
      <c:barChart>
        <c:barDir val="bar"/>
        <c:grouping val="clustered"/>
        <c:ser>
          <c:idx val="0"/>
          <c:order val="0"/>
          <c:tx>
            <c:strRef>
              <c:f>'Лист1 (11)'!$A$8</c:f>
              <c:strCache>
                <c:ptCount val="1"/>
                <c:pt idx="0">
                  <c:v>Всего по РК</c:v>
                </c:pt>
              </c:strCache>
            </c:strRef>
          </c:tx>
          <c:cat>
            <c:strRef>
              <c:f>'Лист1 (11)'!$B$4:$M$7</c:f>
              <c:strCache>
                <c:ptCount val="4"/>
                <c:pt idx="0">
                  <c:v> РК </c:v>
                </c:pt>
                <c:pt idx="1">
                  <c:v>ОЭСР                               </c:v>
                </c:pt>
                <c:pt idx="2">
                  <c:v>На 100 тыс.нас.</c:v>
                </c:pt>
                <c:pt idx="3">
                  <c:v>     На 100 тыс.нас.</c:v>
                </c:pt>
              </c:strCache>
            </c:strRef>
          </c:cat>
          <c:val>
            <c:numRef>
              <c:f>'Лист1 (11)'!$B$8:$M$8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B7F-496D-99FD-8D6F3A2CB6B4}"/>
            </c:ext>
          </c:extLst>
        </c:ser>
        <c:ser>
          <c:idx val="1"/>
          <c:order val="1"/>
          <c:tx>
            <c:strRef>
              <c:f>'Лист1 (11)'!$A$9</c:f>
              <c:strCache>
                <c:ptCount val="1"/>
                <c:pt idx="0">
                  <c:v>Онкологические заболевания</c:v>
                </c:pt>
              </c:strCache>
            </c:strRef>
          </c:tx>
          <c:cat>
            <c:strRef>
              <c:f>'Лист1 (11)'!$B$4:$M$7</c:f>
              <c:strCache>
                <c:ptCount val="4"/>
                <c:pt idx="0">
                  <c:v> РК </c:v>
                </c:pt>
                <c:pt idx="1">
                  <c:v>ОЭСР                               </c:v>
                </c:pt>
                <c:pt idx="2">
                  <c:v>На 100 тыс.нас.</c:v>
                </c:pt>
                <c:pt idx="3">
                  <c:v>     На 100 тыс.нас.</c:v>
                </c:pt>
              </c:strCache>
            </c:strRef>
          </c:cat>
          <c:val>
            <c:numRef>
              <c:f>'Лист1 (11)'!$B$9:$M$9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B7F-496D-99FD-8D6F3A2CB6B4}"/>
            </c:ext>
          </c:extLst>
        </c:ser>
        <c:ser>
          <c:idx val="2"/>
          <c:order val="2"/>
          <c:tx>
            <c:strRef>
              <c:f>'Лист1 (11)'!$A$10</c:f>
              <c:strCache>
                <c:ptCount val="1"/>
                <c:pt idx="0">
                  <c:v>Болезни системы кровообращения </c:v>
                </c:pt>
              </c:strCache>
            </c:strRef>
          </c:tx>
          <c:cat>
            <c:strRef>
              <c:f>'Лист1 (11)'!$B$4:$M$7</c:f>
              <c:strCache>
                <c:ptCount val="4"/>
                <c:pt idx="0">
                  <c:v> РК </c:v>
                </c:pt>
                <c:pt idx="1">
                  <c:v>ОЭСР                               </c:v>
                </c:pt>
                <c:pt idx="2">
                  <c:v>На 100 тыс.нас.</c:v>
                </c:pt>
                <c:pt idx="3">
                  <c:v>     На 100 тыс.нас.</c:v>
                </c:pt>
              </c:strCache>
            </c:strRef>
          </c:cat>
          <c:val>
            <c:numRef>
              <c:f>'Лист1 (11)'!$B$10:$M$10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BB7F-496D-99FD-8D6F3A2CB6B4}"/>
            </c:ext>
          </c:extLst>
        </c:ser>
        <c:ser>
          <c:idx val="3"/>
          <c:order val="3"/>
          <c:tx>
            <c:strRef>
              <c:f>'Лист1 (11)'!$A$11</c:f>
              <c:strCache>
                <c:ptCount val="1"/>
                <c:pt idx="0">
                  <c:v>ИБС</c:v>
                </c:pt>
              </c:strCache>
            </c:strRef>
          </c:tx>
          <c:cat>
            <c:strRef>
              <c:f>'Лист1 (11)'!$B$4:$M$7</c:f>
              <c:strCache>
                <c:ptCount val="4"/>
                <c:pt idx="0">
                  <c:v> РК </c:v>
                </c:pt>
                <c:pt idx="1">
                  <c:v>ОЭСР                               </c:v>
                </c:pt>
                <c:pt idx="2">
                  <c:v>На 100 тыс.нас.</c:v>
                </c:pt>
                <c:pt idx="3">
                  <c:v>     На 100 тыс.нас.</c:v>
                </c:pt>
              </c:strCache>
            </c:strRef>
          </c:cat>
          <c:val>
            <c:numRef>
              <c:f>'Лист1 (11)'!$B$11:$M$11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BB7F-496D-99FD-8D6F3A2CB6B4}"/>
            </c:ext>
          </c:extLst>
        </c:ser>
        <c:ser>
          <c:idx val="4"/>
          <c:order val="4"/>
          <c:tx>
            <c:strRef>
              <c:f>'Лист1 (11)'!$A$12</c:f>
              <c:strCache>
                <c:ptCount val="1"/>
                <c:pt idx="0">
                  <c:v>Болезни органов дыхания  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</c:spPr>
          <c:dPt>
            <c:idx val="0"/>
            <c:spPr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BB7F-496D-99FD-8D6F3A2CB6B4}"/>
              </c:ext>
            </c:extLst>
          </c:dPt>
          <c:dPt>
            <c:idx val="1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BB7F-496D-99FD-8D6F3A2CB6B4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sz="1200" dirty="0" smtClean="0"/>
                      <a:t>Р</a:t>
                    </a:r>
                    <a:r>
                      <a:rPr lang="ru-RU" dirty="0" smtClean="0"/>
                      <a:t>К 92,22</a:t>
                    </a:r>
                    <a:endParaRPr lang="ru-RU" dirty="0"/>
                  </a:p>
                </c:rich>
              </c:tx>
              <c:dLblPos val="inBase"/>
              <c:showVal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BB7F-496D-99FD-8D6F3A2CB6B4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sz="1200" dirty="0" smtClean="0"/>
                      <a:t>О</a:t>
                    </a:r>
                    <a:r>
                      <a:rPr lang="ru-RU" dirty="0" smtClean="0"/>
                      <a:t>ЭСР 41,3</a:t>
                    </a:r>
                    <a:endParaRPr lang="ru-RU" dirty="0"/>
                  </a:p>
                </c:rich>
              </c:tx>
              <c:dLblPos val="inBase"/>
              <c:showVal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BB7F-496D-99FD-8D6F3A2CB6B4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dLblPos val="inBase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'Лист1 (11)'!$B$4:$M$7</c:f>
              <c:strCache>
                <c:ptCount val="4"/>
                <c:pt idx="0">
                  <c:v> РК </c:v>
                </c:pt>
                <c:pt idx="1">
                  <c:v>ОЭСР                               </c:v>
                </c:pt>
                <c:pt idx="2">
                  <c:v>На 100 тыс.нас.</c:v>
                </c:pt>
                <c:pt idx="3">
                  <c:v>     На 100 тыс.нас.</c:v>
                </c:pt>
              </c:strCache>
            </c:strRef>
          </c:cat>
          <c:val>
            <c:numRef>
              <c:f>'Лист1 (11)'!$B$12:$M$12</c:f>
              <c:numCache>
                <c:formatCode>General</c:formatCode>
                <c:ptCount val="2"/>
                <c:pt idx="0">
                  <c:v>102.11999999999999</c:v>
                </c:pt>
                <c:pt idx="1">
                  <c:v>41.3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BB7F-496D-99FD-8D6F3A2CB6B4}"/>
            </c:ext>
          </c:extLst>
        </c:ser>
        <c:dLbls/>
        <c:gapWidth val="0"/>
        <c:axId val="68274816"/>
        <c:axId val="68284800"/>
      </c:barChart>
      <c:catAx>
        <c:axId val="68274816"/>
        <c:scaling>
          <c:orientation val="minMax"/>
        </c:scaling>
        <c:delete val="1"/>
        <c:axPos val="l"/>
        <c:numFmt formatCode="General" sourceLinked="0"/>
        <c:tickLblPos val="none"/>
        <c:crossAx val="68284800"/>
        <c:crosses val="autoZero"/>
        <c:auto val="1"/>
        <c:lblAlgn val="ctr"/>
        <c:lblOffset val="100"/>
      </c:catAx>
      <c:valAx>
        <c:axId val="68284800"/>
        <c:scaling>
          <c:orientation val="minMax"/>
        </c:scaling>
        <c:delete val="1"/>
        <c:axPos val="b"/>
        <c:numFmt formatCode="General" sourceLinked="1"/>
        <c:tickLblPos val="none"/>
        <c:crossAx val="6827481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externalData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cap="all" spc="120" normalizeH="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ru-RU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Снижение показателей</a:t>
            </a:r>
            <a:r>
              <a:rPr lang="ru-RU" sz="1400" baseline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смертности от </a:t>
            </a:r>
            <a:r>
              <a:rPr lang="ru-RU" sz="1400" baseline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бск</a:t>
            </a:r>
            <a:r>
              <a:rPr lang="ru-RU" sz="1400" baseline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некоторых странах </a:t>
            </a:r>
            <a:r>
              <a:rPr lang="ru-RU" sz="1400" baseline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оэср</a:t>
            </a:r>
            <a:endParaRPr lang="ru-RU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>
        <c:manualLayout>
          <c:xMode val="edge"/>
          <c:yMode val="edge"/>
          <c:x val="0.13521826082677976"/>
          <c:y val="2.4691358024691381E-2"/>
        </c:manualLayout>
      </c:layout>
      <c:spPr>
        <a:noFill/>
        <a:ln>
          <a:noFill/>
        </a:ln>
        <a:effectLst/>
      </c:spPr>
    </c:title>
    <c:plotArea>
      <c:layout>
        <c:manualLayout>
          <c:layoutTarget val="inner"/>
          <c:xMode val="edge"/>
          <c:yMode val="edge"/>
          <c:x val="1.4237854381503495E-2"/>
          <c:y val="0.3241009107741345"/>
          <c:w val="0.96519635595632458"/>
          <c:h val="0.57044979223489245"/>
        </c:manualLayout>
      </c:layout>
      <c:barChart>
        <c:barDir val="col"/>
        <c:grouping val="clustered"/>
        <c:ser>
          <c:idx val="0"/>
          <c:order val="0"/>
          <c:tx>
            <c:strRef>
              <c:f>Лист1!$E$3</c:f>
              <c:strCache>
                <c:ptCount val="1"/>
                <c:pt idx="0">
                  <c:v>2000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Лист1!$D$4:$D$9</c:f>
              <c:strCache>
                <c:ptCount val="6"/>
                <c:pt idx="0">
                  <c:v>Израиль</c:v>
                </c:pt>
                <c:pt idx="1">
                  <c:v>Норвегия</c:v>
                </c:pt>
                <c:pt idx="2">
                  <c:v>Италия</c:v>
                </c:pt>
                <c:pt idx="3">
                  <c:v>Нидерланды</c:v>
                </c:pt>
                <c:pt idx="4">
                  <c:v>Великобритания</c:v>
                </c:pt>
                <c:pt idx="5">
                  <c:v>США</c:v>
                </c:pt>
              </c:strCache>
            </c:strRef>
          </c:cat>
          <c:val>
            <c:numRef>
              <c:f>Лист1!$E$4:$E$9</c:f>
              <c:numCache>
                <c:formatCode>General</c:formatCode>
                <c:ptCount val="6"/>
                <c:pt idx="0">
                  <c:v>187.8</c:v>
                </c:pt>
                <c:pt idx="1">
                  <c:v>405.1</c:v>
                </c:pt>
                <c:pt idx="2">
                  <c:v>422.2</c:v>
                </c:pt>
                <c:pt idx="3">
                  <c:v>308.89999999999981</c:v>
                </c:pt>
                <c:pt idx="4">
                  <c:v>407.3</c:v>
                </c:pt>
                <c:pt idx="5">
                  <c:v>333.7</c:v>
                </c:pt>
              </c:numCache>
            </c:numRef>
          </c:val>
        </c:ser>
        <c:ser>
          <c:idx val="1"/>
          <c:order val="1"/>
          <c:tx>
            <c:strRef>
              <c:f>Лист1!$F$3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strRef>
              <c:f>Лист1!$D$4:$D$9</c:f>
              <c:strCache>
                <c:ptCount val="6"/>
                <c:pt idx="0">
                  <c:v>Израиль</c:v>
                </c:pt>
                <c:pt idx="1">
                  <c:v>Норвегия</c:v>
                </c:pt>
                <c:pt idx="2">
                  <c:v>Италия</c:v>
                </c:pt>
                <c:pt idx="3">
                  <c:v>Нидерланды</c:v>
                </c:pt>
                <c:pt idx="4">
                  <c:v>Великобритания</c:v>
                </c:pt>
                <c:pt idx="5">
                  <c:v>США</c:v>
                </c:pt>
              </c:strCache>
            </c:strRef>
          </c:cat>
          <c:val>
            <c:numRef>
              <c:f>Лист1!$F$4:$F$9</c:f>
              <c:numCache>
                <c:formatCode>General</c:formatCode>
                <c:ptCount val="6"/>
                <c:pt idx="0">
                  <c:v>124.1</c:v>
                </c:pt>
                <c:pt idx="1">
                  <c:v>223.7</c:v>
                </c:pt>
                <c:pt idx="2">
                  <c:v>394.4</c:v>
                </c:pt>
                <c:pt idx="3">
                  <c:v>232</c:v>
                </c:pt>
                <c:pt idx="4">
                  <c:v>242.8</c:v>
                </c:pt>
                <c:pt idx="5">
                  <c:v>260.60000000000002</c:v>
                </c:pt>
              </c:numCache>
            </c:numRef>
          </c:val>
        </c:ser>
        <c:dLbls/>
        <c:gapWidth val="444"/>
        <c:overlap val="-90"/>
        <c:axId val="70883200"/>
        <c:axId val="70884736"/>
      </c:barChart>
      <c:catAx>
        <c:axId val="70883200"/>
        <c:scaling>
          <c:orientation val="minMax"/>
        </c:scaling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cap="all" spc="120" normalizeH="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70884736"/>
        <c:crosses val="autoZero"/>
        <c:auto val="1"/>
        <c:lblAlgn val="ctr"/>
        <c:lblOffset val="100"/>
      </c:catAx>
      <c:valAx>
        <c:axId val="70884736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708832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1.8331490287273763E-2"/>
          <c:y val="0.16898808643773264"/>
          <c:w val="0.22819790858072583"/>
          <c:h val="0.15240264032966513"/>
        </c:manualLayout>
      </c:layout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2"/>
  <c:userShapes r:id="rId3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120" normalizeH="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Снижение смертности</a:t>
            </a:r>
            <a:r>
              <a:rPr lang="ru-RU" baseline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от </a:t>
            </a:r>
            <a:r>
              <a:rPr lang="ru-RU" baseline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ибс</a:t>
            </a:r>
            <a:r>
              <a:rPr lang="ru-RU" baseline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>
        <c:manualLayout>
          <c:xMode val="edge"/>
          <c:yMode val="edge"/>
          <c:x val="0.25310047726924523"/>
          <c:y val="4.1666666666666664E-2"/>
        </c:manualLayout>
      </c:layout>
      <c:spPr>
        <a:noFill/>
        <a:ln>
          <a:noFill/>
        </a:ln>
        <a:effectLst/>
      </c:spPr>
    </c:title>
    <c:plotArea>
      <c:layout/>
      <c:barChart>
        <c:barDir val="col"/>
        <c:grouping val="clustered"/>
        <c:ser>
          <c:idx val="0"/>
          <c:order val="0"/>
          <c:tx>
            <c:strRef>
              <c:f>'[некоторые причины смертности оэср.xls]ибс'!$I$12</c:f>
              <c:strCache>
                <c:ptCount val="1"/>
                <c:pt idx="0">
                  <c:v>2000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'[некоторые причины смертности оэср.xls]ибс'!$H$13:$H$18</c:f>
              <c:strCache>
                <c:ptCount val="6"/>
                <c:pt idx="0">
                  <c:v>Израиль</c:v>
                </c:pt>
                <c:pt idx="1">
                  <c:v>Нидерланды</c:v>
                </c:pt>
                <c:pt idx="2">
                  <c:v>Италия</c:v>
                </c:pt>
                <c:pt idx="3">
                  <c:v>Великобритания</c:v>
                </c:pt>
                <c:pt idx="4">
                  <c:v>США</c:v>
                </c:pt>
                <c:pt idx="5">
                  <c:v>Норвегия</c:v>
                </c:pt>
              </c:strCache>
            </c:strRef>
          </c:cat>
          <c:val>
            <c:numRef>
              <c:f>'[некоторые причины смертности оэср.xls]ибс'!$I$13:$I$18</c:f>
              <c:numCache>
                <c:formatCode>General</c:formatCode>
                <c:ptCount val="6"/>
                <c:pt idx="0">
                  <c:v>91.1</c:v>
                </c:pt>
                <c:pt idx="1">
                  <c:v>109.5</c:v>
                </c:pt>
                <c:pt idx="2">
                  <c:v>129.1</c:v>
                </c:pt>
                <c:pt idx="3">
                  <c:v>205</c:v>
                </c:pt>
                <c:pt idx="4">
                  <c:v>182.6</c:v>
                </c:pt>
                <c:pt idx="5">
                  <c:v>182.2</c:v>
                </c:pt>
              </c:numCache>
            </c:numRef>
          </c:val>
        </c:ser>
        <c:ser>
          <c:idx val="1"/>
          <c:order val="1"/>
          <c:tx>
            <c:strRef>
              <c:f>'[некоторые причины смертности оэср.xls]ибс'!$J$12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strRef>
              <c:f>'[некоторые причины смертности оэср.xls]ибс'!$H$13:$H$18</c:f>
              <c:strCache>
                <c:ptCount val="6"/>
                <c:pt idx="0">
                  <c:v>Израиль</c:v>
                </c:pt>
                <c:pt idx="1">
                  <c:v>Нидерланды</c:v>
                </c:pt>
                <c:pt idx="2">
                  <c:v>Италия</c:v>
                </c:pt>
                <c:pt idx="3">
                  <c:v>Великобритания</c:v>
                </c:pt>
                <c:pt idx="4">
                  <c:v>США</c:v>
                </c:pt>
                <c:pt idx="5">
                  <c:v>Норвегия</c:v>
                </c:pt>
              </c:strCache>
            </c:strRef>
          </c:cat>
          <c:val>
            <c:numRef>
              <c:f>'[некоторые причины смертности оэср.xls]ибс'!$J$13:$J$18</c:f>
              <c:numCache>
                <c:formatCode>General</c:formatCode>
                <c:ptCount val="6"/>
                <c:pt idx="0">
                  <c:v>46.7</c:v>
                </c:pt>
                <c:pt idx="1">
                  <c:v>53</c:v>
                </c:pt>
                <c:pt idx="2">
                  <c:v>120.5</c:v>
                </c:pt>
                <c:pt idx="3">
                  <c:v>107.1</c:v>
                </c:pt>
                <c:pt idx="4">
                  <c:v>114.3</c:v>
                </c:pt>
                <c:pt idx="5">
                  <c:v>81.2</c:v>
                </c:pt>
              </c:numCache>
            </c:numRef>
          </c:val>
        </c:ser>
        <c:dLbls/>
        <c:gapWidth val="444"/>
        <c:overlap val="-90"/>
        <c:axId val="71077248"/>
        <c:axId val="71582848"/>
      </c:barChart>
      <c:catAx>
        <c:axId val="71077248"/>
        <c:scaling>
          <c:orientation val="minMax"/>
        </c:scaling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cap="all" spc="120" normalizeH="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71582848"/>
        <c:crosses val="autoZero"/>
        <c:auto val="1"/>
        <c:lblAlgn val="ctr"/>
        <c:lblOffset val="100"/>
      </c:catAx>
      <c:valAx>
        <c:axId val="71582848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710772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2"/>
  <c:userShapes r:id="rId3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0.24485</cdr:x>
      <cdr:y>0.46199</cdr:y>
    </cdr:from>
    <cdr:to>
      <cdr:x>0.26868</cdr:x>
      <cdr:y>0.53604</cdr:y>
    </cdr:to>
    <cdr:sp macro="" textlink="">
      <cdr:nvSpPr>
        <cdr:cNvPr id="2" name="Стрелка вниз 1"/>
        <cdr:cNvSpPr/>
      </cdr:nvSpPr>
      <cdr:spPr>
        <a:xfrm xmlns:a="http://schemas.openxmlformats.org/drawingml/2006/main">
          <a:off x="1610997" y="1230870"/>
          <a:ext cx="156791" cy="197291"/>
        </a:xfrm>
        <a:prstGeom xmlns:a="http://schemas.openxmlformats.org/drawingml/2006/main" prst="downArrow">
          <a:avLst/>
        </a:prstGeom>
      </cdr:spPr>
      <cdr:style>
        <a:lnRef xmlns:a="http://schemas.openxmlformats.org/drawingml/2006/main" idx="3">
          <a:schemeClr val="lt1"/>
        </a:lnRef>
        <a:fillRef xmlns:a="http://schemas.openxmlformats.org/drawingml/2006/main" idx="1">
          <a:schemeClr val="accent6"/>
        </a:fillRef>
        <a:effectRef xmlns:a="http://schemas.openxmlformats.org/drawingml/2006/main" idx="1">
          <a:schemeClr val="accent6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u-RU"/>
        </a:p>
      </cdr:txBody>
    </cdr:sp>
  </cdr:relSizeAnchor>
  <cdr:relSizeAnchor xmlns:cdr="http://schemas.openxmlformats.org/drawingml/2006/chartDrawing">
    <cdr:from>
      <cdr:x>0.26674</cdr:x>
      <cdr:y>0.44897</cdr:y>
    </cdr:from>
    <cdr:to>
      <cdr:x>0.33732</cdr:x>
      <cdr:y>0.55293</cdr:y>
    </cdr:to>
    <cdr:sp macro="" textlink="">
      <cdr:nvSpPr>
        <cdr:cNvPr id="3" name="TextBox 5"/>
        <cdr:cNvSpPr txBox="1"/>
      </cdr:nvSpPr>
      <cdr:spPr>
        <a:xfrm xmlns:a="http://schemas.openxmlformats.org/drawingml/2006/main">
          <a:off x="1755013" y="1196181"/>
          <a:ext cx="464376" cy="276999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6">
            <a:lumMod val="60000"/>
            <a:lumOff val="40000"/>
          </a:schemeClr>
        </a:solidFill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200" dirty="0" smtClean="0"/>
            <a:t>45%</a:t>
          </a:r>
          <a:endParaRPr lang="ru-RU" sz="1200" dirty="0"/>
        </a:p>
      </cdr:txBody>
    </cdr:sp>
  </cdr:relSizeAnchor>
  <cdr:relSizeAnchor xmlns:cdr="http://schemas.openxmlformats.org/drawingml/2006/chartDrawing">
    <cdr:from>
      <cdr:x>0.08069</cdr:x>
      <cdr:y>0.62162</cdr:y>
    </cdr:from>
    <cdr:to>
      <cdr:x>0.11545</cdr:x>
      <cdr:y>0.69059</cdr:y>
    </cdr:to>
    <cdr:sp macro="" textlink="">
      <cdr:nvSpPr>
        <cdr:cNvPr id="4" name="Стрелка вниз 3"/>
        <cdr:cNvSpPr/>
      </cdr:nvSpPr>
      <cdr:spPr>
        <a:xfrm xmlns:a="http://schemas.openxmlformats.org/drawingml/2006/main">
          <a:off x="530877" y="1656184"/>
          <a:ext cx="228733" cy="183757"/>
        </a:xfrm>
        <a:prstGeom xmlns:a="http://schemas.openxmlformats.org/drawingml/2006/main" prst="downArrow">
          <a:avLst/>
        </a:prstGeom>
      </cdr:spPr>
      <cdr:style>
        <a:lnRef xmlns:a="http://schemas.openxmlformats.org/drawingml/2006/main" idx="3">
          <a:schemeClr val="lt1"/>
        </a:lnRef>
        <a:fillRef xmlns:a="http://schemas.openxmlformats.org/drawingml/2006/main" idx="1">
          <a:schemeClr val="accent6"/>
        </a:fillRef>
        <a:effectRef xmlns:a="http://schemas.openxmlformats.org/drawingml/2006/main" idx="1">
          <a:schemeClr val="accent6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u-RU"/>
        </a:p>
      </cdr:txBody>
    </cdr:sp>
  </cdr:relSizeAnchor>
  <cdr:relSizeAnchor xmlns:cdr="http://schemas.openxmlformats.org/drawingml/2006/chartDrawing">
    <cdr:from>
      <cdr:x>0.11352</cdr:x>
      <cdr:y>0.59459</cdr:y>
    </cdr:from>
    <cdr:to>
      <cdr:x>0.19336</cdr:x>
      <cdr:y>0.69856</cdr:y>
    </cdr:to>
    <cdr:sp macro="" textlink="">
      <cdr:nvSpPr>
        <cdr:cNvPr id="5" name="TextBox 5"/>
        <cdr:cNvSpPr txBox="1"/>
      </cdr:nvSpPr>
      <cdr:spPr>
        <a:xfrm xmlns:a="http://schemas.openxmlformats.org/drawingml/2006/main">
          <a:off x="746901" y="1584176"/>
          <a:ext cx="525309" cy="276999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6">
            <a:lumMod val="60000"/>
            <a:lumOff val="40000"/>
          </a:schemeClr>
        </a:solidFill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200" dirty="0" smtClean="0"/>
            <a:t>34%</a:t>
          </a:r>
          <a:endParaRPr lang="ru-RU" sz="1200" dirty="0"/>
        </a:p>
      </cdr:txBody>
    </cdr:sp>
  </cdr:relSizeAnchor>
  <cdr:relSizeAnchor xmlns:cdr="http://schemas.openxmlformats.org/drawingml/2006/chartDrawing">
    <cdr:from>
      <cdr:x>0.44185</cdr:x>
      <cdr:y>0.36237</cdr:y>
    </cdr:from>
    <cdr:to>
      <cdr:x>0.47494</cdr:x>
      <cdr:y>0.46625</cdr:y>
    </cdr:to>
    <cdr:sp macro="" textlink="">
      <cdr:nvSpPr>
        <cdr:cNvPr id="6" name="Стрелка вниз 5"/>
        <cdr:cNvSpPr/>
      </cdr:nvSpPr>
      <cdr:spPr>
        <a:xfrm xmlns:a="http://schemas.openxmlformats.org/drawingml/2006/main">
          <a:off x="2907141" y="965457"/>
          <a:ext cx="217745" cy="276784"/>
        </a:xfrm>
        <a:prstGeom xmlns:a="http://schemas.openxmlformats.org/drawingml/2006/main" prst="downArrow">
          <a:avLst/>
        </a:prstGeom>
      </cdr:spPr>
      <cdr:style>
        <a:lnRef xmlns:a="http://schemas.openxmlformats.org/drawingml/2006/main" idx="3">
          <a:schemeClr val="lt1"/>
        </a:lnRef>
        <a:fillRef xmlns:a="http://schemas.openxmlformats.org/drawingml/2006/main" idx="1">
          <a:schemeClr val="accent6"/>
        </a:fillRef>
        <a:effectRef xmlns:a="http://schemas.openxmlformats.org/drawingml/2006/main" idx="1">
          <a:schemeClr val="accent6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u-RU"/>
        </a:p>
      </cdr:txBody>
    </cdr:sp>
  </cdr:relSizeAnchor>
  <cdr:relSizeAnchor xmlns:cdr="http://schemas.openxmlformats.org/drawingml/2006/chartDrawing">
    <cdr:from>
      <cdr:x>0.47432</cdr:x>
      <cdr:y>0.36233</cdr:y>
    </cdr:from>
    <cdr:to>
      <cdr:x>0.53998</cdr:x>
      <cdr:y>0.4663</cdr:y>
    </cdr:to>
    <cdr:sp macro="" textlink="">
      <cdr:nvSpPr>
        <cdr:cNvPr id="7" name="TextBox 5"/>
        <cdr:cNvSpPr txBox="1"/>
      </cdr:nvSpPr>
      <cdr:spPr>
        <a:xfrm xmlns:a="http://schemas.openxmlformats.org/drawingml/2006/main">
          <a:off x="3120785" y="965349"/>
          <a:ext cx="432048" cy="276999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6">
            <a:lumMod val="60000"/>
            <a:lumOff val="40000"/>
          </a:schemeClr>
        </a:solidFill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200" dirty="0"/>
            <a:t>7</a:t>
          </a:r>
          <a:r>
            <a:rPr lang="ru-RU" sz="1200" dirty="0" smtClean="0"/>
            <a:t>%</a:t>
          </a:r>
          <a:endParaRPr lang="ru-RU" sz="1200" dirty="0"/>
        </a:p>
      </cdr:txBody>
    </cdr:sp>
  </cdr:relSizeAnchor>
  <cdr:relSizeAnchor xmlns:cdr="http://schemas.openxmlformats.org/drawingml/2006/chartDrawing">
    <cdr:from>
      <cdr:x>0.72452</cdr:x>
      <cdr:y>0.44859</cdr:y>
    </cdr:from>
    <cdr:to>
      <cdr:x>0.75736</cdr:x>
      <cdr:y>0.53731</cdr:y>
    </cdr:to>
    <cdr:sp macro="" textlink="">
      <cdr:nvSpPr>
        <cdr:cNvPr id="8" name="Стрелка вниз 7"/>
        <cdr:cNvSpPr/>
      </cdr:nvSpPr>
      <cdr:spPr>
        <a:xfrm xmlns:a="http://schemas.openxmlformats.org/drawingml/2006/main">
          <a:off x="5870858" y="1453606"/>
          <a:ext cx="266106" cy="287484"/>
        </a:xfrm>
        <a:prstGeom xmlns:a="http://schemas.openxmlformats.org/drawingml/2006/main" prst="downArrow">
          <a:avLst/>
        </a:prstGeom>
      </cdr:spPr>
      <cdr:style>
        <a:lnRef xmlns:a="http://schemas.openxmlformats.org/drawingml/2006/main" idx="3">
          <a:schemeClr val="lt1"/>
        </a:lnRef>
        <a:fillRef xmlns:a="http://schemas.openxmlformats.org/drawingml/2006/main" idx="1">
          <a:schemeClr val="accent6"/>
        </a:fillRef>
        <a:effectRef xmlns:a="http://schemas.openxmlformats.org/drawingml/2006/main" idx="1">
          <a:schemeClr val="accent6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u-RU"/>
        </a:p>
      </cdr:txBody>
    </cdr:sp>
  </cdr:relSizeAnchor>
  <cdr:relSizeAnchor xmlns:cdr="http://schemas.openxmlformats.org/drawingml/2006/chartDrawing">
    <cdr:from>
      <cdr:x>0.76007</cdr:x>
      <cdr:y>0.44737</cdr:y>
    </cdr:from>
    <cdr:to>
      <cdr:x>0.82879</cdr:x>
      <cdr:y>0.55133</cdr:y>
    </cdr:to>
    <cdr:sp macro="" textlink="">
      <cdr:nvSpPr>
        <cdr:cNvPr id="9" name="TextBox 5"/>
        <cdr:cNvSpPr txBox="1"/>
      </cdr:nvSpPr>
      <cdr:spPr>
        <a:xfrm xmlns:a="http://schemas.openxmlformats.org/drawingml/2006/main">
          <a:off x="6158890" y="1449625"/>
          <a:ext cx="556846" cy="336867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6">
            <a:lumMod val="60000"/>
            <a:lumOff val="40000"/>
          </a:schemeClr>
        </a:solidFill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200" dirty="0" smtClean="0"/>
            <a:t>40%</a:t>
          </a:r>
          <a:endParaRPr lang="ru-RU" sz="1200" dirty="0"/>
        </a:p>
      </cdr:txBody>
    </cdr:sp>
  </cdr:relSizeAnchor>
  <cdr:relSizeAnchor xmlns:cdr="http://schemas.openxmlformats.org/drawingml/2006/chartDrawing">
    <cdr:from>
      <cdr:x>0.89056</cdr:x>
      <cdr:y>0.47463</cdr:y>
    </cdr:from>
    <cdr:to>
      <cdr:x>0.92979</cdr:x>
      <cdr:y>0.56452</cdr:y>
    </cdr:to>
    <cdr:sp macro="" textlink="">
      <cdr:nvSpPr>
        <cdr:cNvPr id="10" name="Стрелка вниз 9"/>
        <cdr:cNvSpPr/>
      </cdr:nvSpPr>
      <cdr:spPr>
        <a:xfrm xmlns:a="http://schemas.openxmlformats.org/drawingml/2006/main">
          <a:off x="5859469" y="1264543"/>
          <a:ext cx="258129" cy="239505"/>
        </a:xfrm>
        <a:prstGeom xmlns:a="http://schemas.openxmlformats.org/drawingml/2006/main" prst="downArrow">
          <a:avLst/>
        </a:prstGeom>
      </cdr:spPr>
      <cdr:style>
        <a:lnRef xmlns:a="http://schemas.openxmlformats.org/drawingml/2006/main" idx="3">
          <a:schemeClr val="lt1"/>
        </a:lnRef>
        <a:fillRef xmlns:a="http://schemas.openxmlformats.org/drawingml/2006/main" idx="1">
          <a:schemeClr val="accent6"/>
        </a:fillRef>
        <a:effectRef xmlns:a="http://schemas.openxmlformats.org/drawingml/2006/main" idx="1">
          <a:schemeClr val="accent6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u-RU"/>
        </a:p>
      </cdr:txBody>
    </cdr:sp>
  </cdr:relSizeAnchor>
  <cdr:relSizeAnchor xmlns:cdr="http://schemas.openxmlformats.org/drawingml/2006/chartDrawing">
    <cdr:from>
      <cdr:x>0.92339</cdr:x>
      <cdr:y>0.45877</cdr:y>
    </cdr:from>
    <cdr:to>
      <cdr:x>1</cdr:x>
      <cdr:y>0.56274</cdr:y>
    </cdr:to>
    <cdr:sp macro="" textlink="">
      <cdr:nvSpPr>
        <cdr:cNvPr id="11" name="TextBox 5"/>
        <cdr:cNvSpPr txBox="1"/>
      </cdr:nvSpPr>
      <cdr:spPr>
        <a:xfrm xmlns:a="http://schemas.openxmlformats.org/drawingml/2006/main">
          <a:off x="7482327" y="1486582"/>
          <a:ext cx="620779" cy="336900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6">
            <a:lumMod val="60000"/>
            <a:lumOff val="40000"/>
          </a:schemeClr>
        </a:solidFill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200" dirty="0" smtClean="0"/>
            <a:t>22%</a:t>
          </a:r>
          <a:endParaRPr lang="ru-RU" sz="12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0.09574</cdr:x>
      <cdr:y>0.59906</cdr:y>
    </cdr:from>
    <cdr:to>
      <cdr:x>0.12854</cdr:x>
      <cdr:y>0.69906</cdr:y>
    </cdr:to>
    <cdr:sp macro="" textlink="">
      <cdr:nvSpPr>
        <cdr:cNvPr id="2" name="Стрелка вниз 1"/>
        <cdr:cNvSpPr/>
      </cdr:nvSpPr>
      <cdr:spPr>
        <a:xfrm xmlns:a="http://schemas.openxmlformats.org/drawingml/2006/main">
          <a:off x="648072" y="1584176"/>
          <a:ext cx="222015" cy="264442"/>
        </a:xfrm>
        <a:prstGeom xmlns:a="http://schemas.openxmlformats.org/drawingml/2006/main" prst="downArrow">
          <a:avLst/>
        </a:prstGeom>
      </cdr:spPr>
      <cdr:style>
        <a:lnRef xmlns:a="http://schemas.openxmlformats.org/drawingml/2006/main" idx="3">
          <a:schemeClr val="lt1"/>
        </a:lnRef>
        <a:fillRef xmlns:a="http://schemas.openxmlformats.org/drawingml/2006/main" idx="1">
          <a:schemeClr val="accent6"/>
        </a:fillRef>
        <a:effectRef xmlns:a="http://schemas.openxmlformats.org/drawingml/2006/main" idx="1">
          <a:schemeClr val="accent6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u-RU"/>
        </a:p>
      </cdr:txBody>
    </cdr:sp>
  </cdr:relSizeAnchor>
  <cdr:relSizeAnchor xmlns:cdr="http://schemas.openxmlformats.org/drawingml/2006/chartDrawing">
    <cdr:from>
      <cdr:x>0.12766</cdr:x>
      <cdr:y>0.59906</cdr:y>
    </cdr:from>
    <cdr:to>
      <cdr:x>0.18919</cdr:x>
      <cdr:y>0.68635</cdr:y>
    </cdr:to>
    <cdr:sp macro="" textlink="">
      <cdr:nvSpPr>
        <cdr:cNvPr id="3" name="TextBox 5"/>
        <cdr:cNvSpPr txBox="1"/>
      </cdr:nvSpPr>
      <cdr:spPr>
        <a:xfrm xmlns:a="http://schemas.openxmlformats.org/drawingml/2006/main">
          <a:off x="929672" y="1900909"/>
          <a:ext cx="448082" cy="276999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6">
            <a:lumMod val="60000"/>
            <a:lumOff val="40000"/>
          </a:schemeClr>
        </a:solidFill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200" dirty="0" smtClean="0"/>
            <a:t>49%</a:t>
          </a:r>
          <a:endParaRPr lang="ru-RU" sz="1200" dirty="0"/>
        </a:p>
      </cdr:txBody>
    </cdr:sp>
  </cdr:relSizeAnchor>
  <cdr:relSizeAnchor xmlns:cdr="http://schemas.openxmlformats.org/drawingml/2006/chartDrawing">
    <cdr:from>
      <cdr:x>0.25532</cdr:x>
      <cdr:y>0.57183</cdr:y>
    </cdr:from>
    <cdr:to>
      <cdr:x>0.28812</cdr:x>
      <cdr:y>0.67183</cdr:y>
    </cdr:to>
    <cdr:sp macro="" textlink="">
      <cdr:nvSpPr>
        <cdr:cNvPr id="4" name="Стрелка вниз 3"/>
        <cdr:cNvSpPr/>
      </cdr:nvSpPr>
      <cdr:spPr>
        <a:xfrm xmlns:a="http://schemas.openxmlformats.org/drawingml/2006/main">
          <a:off x="1728192" y="1512168"/>
          <a:ext cx="222015" cy="264442"/>
        </a:xfrm>
        <a:prstGeom xmlns:a="http://schemas.openxmlformats.org/drawingml/2006/main" prst="downArrow">
          <a:avLst/>
        </a:prstGeom>
      </cdr:spPr>
      <cdr:style>
        <a:lnRef xmlns:a="http://schemas.openxmlformats.org/drawingml/2006/main" idx="3">
          <a:schemeClr val="lt1"/>
        </a:lnRef>
        <a:fillRef xmlns:a="http://schemas.openxmlformats.org/drawingml/2006/main" idx="1">
          <a:schemeClr val="accent6"/>
        </a:fillRef>
        <a:effectRef xmlns:a="http://schemas.openxmlformats.org/drawingml/2006/main" idx="1">
          <a:schemeClr val="accent6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u-RU"/>
        </a:p>
      </cdr:txBody>
    </cdr:sp>
  </cdr:relSizeAnchor>
  <cdr:relSizeAnchor xmlns:cdr="http://schemas.openxmlformats.org/drawingml/2006/chartDrawing">
    <cdr:from>
      <cdr:x>0.28723</cdr:x>
      <cdr:y>0.57183</cdr:y>
    </cdr:from>
    <cdr:to>
      <cdr:x>0.35728</cdr:x>
      <cdr:y>0.65912</cdr:y>
    </cdr:to>
    <cdr:sp macro="" textlink="">
      <cdr:nvSpPr>
        <cdr:cNvPr id="5" name="TextBox 5"/>
        <cdr:cNvSpPr txBox="1"/>
      </cdr:nvSpPr>
      <cdr:spPr>
        <a:xfrm xmlns:a="http://schemas.openxmlformats.org/drawingml/2006/main">
          <a:off x="2091726" y="1814503"/>
          <a:ext cx="510164" cy="276999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6">
            <a:lumMod val="60000"/>
            <a:lumOff val="40000"/>
          </a:schemeClr>
        </a:solidFill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200" dirty="0" smtClean="0"/>
            <a:t>52%</a:t>
          </a:r>
          <a:endParaRPr lang="ru-RU" sz="1200" dirty="0"/>
        </a:p>
      </cdr:txBody>
    </cdr:sp>
  </cdr:relSizeAnchor>
  <cdr:relSizeAnchor xmlns:cdr="http://schemas.openxmlformats.org/drawingml/2006/chartDrawing">
    <cdr:from>
      <cdr:x>0.40426</cdr:x>
      <cdr:y>0.40845</cdr:y>
    </cdr:from>
    <cdr:to>
      <cdr:x>0.43707</cdr:x>
      <cdr:y>0.50845</cdr:y>
    </cdr:to>
    <cdr:sp macro="" textlink="">
      <cdr:nvSpPr>
        <cdr:cNvPr id="6" name="Стрелка вниз 5"/>
        <cdr:cNvSpPr/>
      </cdr:nvSpPr>
      <cdr:spPr>
        <a:xfrm xmlns:a="http://schemas.openxmlformats.org/drawingml/2006/main">
          <a:off x="2736304" y="1080120"/>
          <a:ext cx="222083" cy="264442"/>
        </a:xfrm>
        <a:prstGeom xmlns:a="http://schemas.openxmlformats.org/drawingml/2006/main" prst="downArrow">
          <a:avLst/>
        </a:prstGeom>
      </cdr:spPr>
      <cdr:style>
        <a:lnRef xmlns:a="http://schemas.openxmlformats.org/drawingml/2006/main" idx="3">
          <a:schemeClr val="lt1"/>
        </a:lnRef>
        <a:fillRef xmlns:a="http://schemas.openxmlformats.org/drawingml/2006/main" idx="1">
          <a:schemeClr val="accent6"/>
        </a:fillRef>
        <a:effectRef xmlns:a="http://schemas.openxmlformats.org/drawingml/2006/main" idx="1">
          <a:schemeClr val="accent6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u-RU"/>
        </a:p>
      </cdr:txBody>
    </cdr:sp>
  </cdr:relSizeAnchor>
  <cdr:relSizeAnchor xmlns:cdr="http://schemas.openxmlformats.org/drawingml/2006/chartDrawing">
    <cdr:from>
      <cdr:x>0.43617</cdr:x>
      <cdr:y>0.40845</cdr:y>
    </cdr:from>
    <cdr:to>
      <cdr:x>0.49572</cdr:x>
      <cdr:y>0.49574</cdr:y>
    </cdr:to>
    <cdr:sp macro="" textlink="">
      <cdr:nvSpPr>
        <cdr:cNvPr id="7" name="TextBox 5"/>
        <cdr:cNvSpPr txBox="1"/>
      </cdr:nvSpPr>
      <cdr:spPr>
        <a:xfrm xmlns:a="http://schemas.openxmlformats.org/drawingml/2006/main">
          <a:off x="3176368" y="1296074"/>
          <a:ext cx="433634" cy="276999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6">
            <a:lumMod val="60000"/>
            <a:lumOff val="40000"/>
          </a:schemeClr>
        </a:solidFill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200" dirty="0" smtClean="0"/>
            <a:t>7%</a:t>
          </a:r>
          <a:endParaRPr lang="ru-RU" sz="1200" dirty="0"/>
        </a:p>
      </cdr:txBody>
    </cdr:sp>
  </cdr:relSizeAnchor>
  <cdr:relSizeAnchor xmlns:cdr="http://schemas.openxmlformats.org/drawingml/2006/chartDrawing">
    <cdr:from>
      <cdr:x>0.56493</cdr:x>
      <cdr:y>0.35045</cdr:y>
    </cdr:from>
    <cdr:to>
      <cdr:x>0.59773</cdr:x>
      <cdr:y>0.45045</cdr:y>
    </cdr:to>
    <cdr:sp macro="" textlink="">
      <cdr:nvSpPr>
        <cdr:cNvPr id="8" name="Стрелка вниз 7"/>
        <cdr:cNvSpPr/>
      </cdr:nvSpPr>
      <cdr:spPr>
        <a:xfrm xmlns:a="http://schemas.openxmlformats.org/drawingml/2006/main">
          <a:off x="4114058" y="1112044"/>
          <a:ext cx="238863" cy="317315"/>
        </a:xfrm>
        <a:prstGeom xmlns:a="http://schemas.openxmlformats.org/drawingml/2006/main" prst="downArrow">
          <a:avLst/>
        </a:prstGeom>
      </cdr:spPr>
      <cdr:style>
        <a:lnRef xmlns:a="http://schemas.openxmlformats.org/drawingml/2006/main" idx="3">
          <a:schemeClr val="lt1"/>
        </a:lnRef>
        <a:fillRef xmlns:a="http://schemas.openxmlformats.org/drawingml/2006/main" idx="1">
          <a:schemeClr val="accent6"/>
        </a:fillRef>
        <a:effectRef xmlns:a="http://schemas.openxmlformats.org/drawingml/2006/main" idx="1">
          <a:schemeClr val="accent6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u-RU"/>
        </a:p>
      </cdr:txBody>
    </cdr:sp>
  </cdr:relSizeAnchor>
  <cdr:relSizeAnchor xmlns:cdr="http://schemas.openxmlformats.org/drawingml/2006/chartDrawing">
    <cdr:from>
      <cdr:x>0.59504</cdr:x>
      <cdr:y>0.3457</cdr:y>
    </cdr:from>
    <cdr:to>
      <cdr:x>0.66381</cdr:x>
      <cdr:y>0.433</cdr:y>
    </cdr:to>
    <cdr:sp macro="" textlink="">
      <cdr:nvSpPr>
        <cdr:cNvPr id="9" name="TextBox 5"/>
        <cdr:cNvSpPr txBox="1"/>
      </cdr:nvSpPr>
      <cdr:spPr>
        <a:xfrm xmlns:a="http://schemas.openxmlformats.org/drawingml/2006/main">
          <a:off x="4333321" y="1096972"/>
          <a:ext cx="500817" cy="276999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6">
            <a:lumMod val="60000"/>
            <a:lumOff val="40000"/>
          </a:schemeClr>
        </a:solidFill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200" dirty="0" smtClean="0"/>
            <a:t>49%</a:t>
          </a:r>
          <a:endParaRPr lang="ru-RU" sz="1200" dirty="0"/>
        </a:p>
      </cdr:txBody>
    </cdr:sp>
  </cdr:relSizeAnchor>
  <cdr:relSizeAnchor xmlns:cdr="http://schemas.openxmlformats.org/drawingml/2006/chartDrawing">
    <cdr:from>
      <cdr:x>0.7234</cdr:x>
      <cdr:y>0.32676</cdr:y>
    </cdr:from>
    <cdr:to>
      <cdr:x>0.7562</cdr:x>
      <cdr:y>0.42676</cdr:y>
    </cdr:to>
    <cdr:sp macro="" textlink="">
      <cdr:nvSpPr>
        <cdr:cNvPr id="10" name="Стрелка вниз 9"/>
        <cdr:cNvSpPr/>
      </cdr:nvSpPr>
      <cdr:spPr>
        <a:xfrm xmlns:a="http://schemas.openxmlformats.org/drawingml/2006/main">
          <a:off x="4896544" y="864096"/>
          <a:ext cx="222015" cy="264442"/>
        </a:xfrm>
        <a:prstGeom xmlns:a="http://schemas.openxmlformats.org/drawingml/2006/main" prst="downArrow">
          <a:avLst/>
        </a:prstGeom>
      </cdr:spPr>
      <cdr:style>
        <a:lnRef xmlns:a="http://schemas.openxmlformats.org/drawingml/2006/main" idx="3">
          <a:schemeClr val="lt1"/>
        </a:lnRef>
        <a:fillRef xmlns:a="http://schemas.openxmlformats.org/drawingml/2006/main" idx="1">
          <a:schemeClr val="accent6"/>
        </a:fillRef>
        <a:effectRef xmlns:a="http://schemas.openxmlformats.org/drawingml/2006/main" idx="1">
          <a:schemeClr val="accent6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u-RU"/>
        </a:p>
      </cdr:txBody>
    </cdr:sp>
  </cdr:relSizeAnchor>
  <cdr:relSizeAnchor xmlns:cdr="http://schemas.openxmlformats.org/drawingml/2006/chartDrawing">
    <cdr:from>
      <cdr:x>0.75532</cdr:x>
      <cdr:y>0.32676</cdr:y>
    </cdr:from>
    <cdr:to>
      <cdr:x>0.82202</cdr:x>
      <cdr:y>0.41405</cdr:y>
    </cdr:to>
    <cdr:sp macro="" textlink="">
      <cdr:nvSpPr>
        <cdr:cNvPr id="11" name="TextBox 5"/>
        <cdr:cNvSpPr txBox="1"/>
      </cdr:nvSpPr>
      <cdr:spPr>
        <a:xfrm xmlns:a="http://schemas.openxmlformats.org/drawingml/2006/main">
          <a:off x="5500549" y="1036859"/>
          <a:ext cx="485717" cy="276999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6">
            <a:lumMod val="60000"/>
            <a:lumOff val="40000"/>
          </a:schemeClr>
        </a:solidFill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200" dirty="0" smtClean="0"/>
            <a:t>37%</a:t>
          </a:r>
          <a:endParaRPr lang="ru-RU" sz="1200" dirty="0"/>
        </a:p>
      </cdr:txBody>
    </cdr:sp>
  </cdr:relSizeAnchor>
  <cdr:relSizeAnchor xmlns:cdr="http://schemas.openxmlformats.org/drawingml/2006/chartDrawing">
    <cdr:from>
      <cdr:x>0.88298</cdr:x>
      <cdr:y>0.35399</cdr:y>
    </cdr:from>
    <cdr:to>
      <cdr:x>0.91579</cdr:x>
      <cdr:y>0.45399</cdr:y>
    </cdr:to>
    <cdr:sp macro="" textlink="">
      <cdr:nvSpPr>
        <cdr:cNvPr id="12" name="Стрелка вниз 11"/>
        <cdr:cNvSpPr/>
      </cdr:nvSpPr>
      <cdr:spPr>
        <a:xfrm xmlns:a="http://schemas.openxmlformats.org/drawingml/2006/main">
          <a:off x="5976664" y="936104"/>
          <a:ext cx="222083" cy="264442"/>
        </a:xfrm>
        <a:prstGeom xmlns:a="http://schemas.openxmlformats.org/drawingml/2006/main" prst="downArrow">
          <a:avLst/>
        </a:prstGeom>
      </cdr:spPr>
      <cdr:style>
        <a:lnRef xmlns:a="http://schemas.openxmlformats.org/drawingml/2006/main" idx="3">
          <a:schemeClr val="lt1"/>
        </a:lnRef>
        <a:fillRef xmlns:a="http://schemas.openxmlformats.org/drawingml/2006/main" idx="1">
          <a:schemeClr val="accent6"/>
        </a:fillRef>
        <a:effectRef xmlns:a="http://schemas.openxmlformats.org/drawingml/2006/main" idx="1">
          <a:schemeClr val="accent6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u-RU"/>
        </a:p>
      </cdr:txBody>
    </cdr:sp>
  </cdr:relSizeAnchor>
  <cdr:relSizeAnchor xmlns:cdr="http://schemas.openxmlformats.org/drawingml/2006/chartDrawing">
    <cdr:from>
      <cdr:x>0.91489</cdr:x>
      <cdr:y>0.35399</cdr:y>
    </cdr:from>
    <cdr:to>
      <cdr:x>0.97764</cdr:x>
      <cdr:y>0.44128</cdr:y>
    </cdr:to>
    <cdr:sp macro="" textlink="">
      <cdr:nvSpPr>
        <cdr:cNvPr id="13" name="TextBox 5"/>
        <cdr:cNvSpPr txBox="1"/>
      </cdr:nvSpPr>
      <cdr:spPr>
        <a:xfrm xmlns:a="http://schemas.openxmlformats.org/drawingml/2006/main">
          <a:off x="6662603" y="1123264"/>
          <a:ext cx="456965" cy="276999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6">
            <a:lumMod val="60000"/>
            <a:lumOff val="40000"/>
          </a:schemeClr>
        </a:solidFill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200" dirty="0" smtClean="0"/>
            <a:t>55%</a:t>
          </a:r>
          <a:endParaRPr lang="ru-RU" sz="12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ru-RU" smtClean="0"/>
              <a:t>3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29983A-E9A1-4074-9F4A-804835E51499}" type="datetimeFigureOut">
              <a:rPr lang="ru-RU" smtClean="0"/>
              <a:pPr/>
              <a:t>20.02.2019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FF70A5-05FD-47AF-B1A7-9182B768CDE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21294122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ru-RU" smtClean="0"/>
              <a:t>3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14F6EE-070C-41D6-8DE1-98C68B5B2E9A}" type="datetimeFigureOut">
              <a:rPr lang="ru-RU" smtClean="0"/>
              <a:pPr/>
              <a:t>20.02.2019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76288" y="746125"/>
            <a:ext cx="5305425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199B94-4CEB-4CAF-AA0A-208C38F027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89456390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5" name="Верхний колонтитул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ru-RU" smtClean="0"/>
              <a:t>3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199B94-4CEB-4CAF-AA0A-208C38F027B6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663462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ru-RU" smtClean="0"/>
          </a:p>
          <a:p>
            <a:endParaRPr lang="en-GB" altLang="ru-RU" smtClean="0"/>
          </a:p>
          <a:p>
            <a:r>
              <a:rPr lang="en-GB" altLang="ru-RU" smtClean="0"/>
              <a:t> </a:t>
            </a:r>
          </a:p>
          <a:p>
            <a:endParaRPr lang="en-GB" altLang="ru-RU" smtClean="0"/>
          </a:p>
          <a:p>
            <a:r>
              <a:rPr lang="en-GB" altLang="ru-RU" smtClean="0"/>
              <a:t> </a:t>
            </a:r>
          </a:p>
        </p:txBody>
      </p:sp>
      <p:sp>
        <p:nvSpPr>
          <p:cNvPr id="5" name="Верхний колонтитул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ru-RU" smtClean="0"/>
              <a:t>3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199B94-4CEB-4CAF-AA0A-208C38F027B6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62996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00560" y="1197187"/>
            <a:ext cx="7803356" cy="2546773"/>
          </a:xfrm>
        </p:spPr>
        <p:txBody>
          <a:bodyPr anchor="b"/>
          <a:lstStyle>
            <a:lvl1pPr algn="ctr">
              <a:defRPr sz="512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00560" y="3842174"/>
            <a:ext cx="7803356" cy="1766146"/>
          </a:xfrm>
        </p:spPr>
        <p:txBody>
          <a:bodyPr/>
          <a:lstStyle>
            <a:lvl1pPr marL="0" indent="0" algn="ctr">
              <a:buNone/>
              <a:defRPr sz="2048"/>
            </a:lvl1pPr>
            <a:lvl2pPr marL="390174" indent="0" algn="ctr">
              <a:buNone/>
              <a:defRPr sz="1707"/>
            </a:lvl2pPr>
            <a:lvl3pPr marL="780349" indent="0" algn="ctr">
              <a:buNone/>
              <a:defRPr sz="1536"/>
            </a:lvl3pPr>
            <a:lvl4pPr marL="1170523" indent="0" algn="ctr">
              <a:buNone/>
              <a:defRPr sz="1365"/>
            </a:lvl4pPr>
            <a:lvl5pPr marL="1560698" indent="0" algn="ctr">
              <a:buNone/>
              <a:defRPr sz="1365"/>
            </a:lvl5pPr>
            <a:lvl6pPr marL="1950872" indent="0" algn="ctr">
              <a:buNone/>
              <a:defRPr sz="1365"/>
            </a:lvl6pPr>
            <a:lvl7pPr marL="2341047" indent="0" algn="ctr">
              <a:buNone/>
              <a:defRPr sz="1365"/>
            </a:lvl7pPr>
            <a:lvl8pPr marL="2731221" indent="0" algn="ctr">
              <a:buNone/>
              <a:defRPr sz="1365"/>
            </a:lvl8pPr>
            <a:lvl9pPr marL="3121396" indent="0" algn="ctr">
              <a:buNone/>
              <a:defRPr sz="1365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C39C7-74AA-4936-BB55-73BF5D19D8C1}" type="datetime1">
              <a:rPr lang="ru-RU" smtClean="0"/>
              <a:pPr/>
              <a:t>20.02.2019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6CB9-50F2-49B7-9445-0F7DB3DF69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39676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4CD8-91BF-4C98-AD7C-A0476E816740}" type="datetime1">
              <a:rPr lang="ru-RU" smtClean="0"/>
              <a:pPr/>
              <a:t>20.02.2019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6CB9-50F2-49B7-9445-0F7DB3DF69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56925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445702" y="389467"/>
            <a:ext cx="2243465" cy="619929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15308" y="389467"/>
            <a:ext cx="6600339" cy="619929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B22C6-1068-4AEE-A682-96C9FB109450}" type="datetime1">
              <a:rPr lang="ru-RU" smtClean="0"/>
              <a:pPr/>
              <a:t>20.02.2019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6CB9-50F2-49B7-9445-0F7DB3DF69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33020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85727-75AC-41C8-AD2C-DA76D8829F89}" type="datetime1">
              <a:rPr lang="ru-RU" smtClean="0"/>
              <a:pPr/>
              <a:t>20.02.2019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6CB9-50F2-49B7-9445-0F7DB3DF69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91095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9889" y="1823721"/>
            <a:ext cx="8973860" cy="3042919"/>
          </a:xfrm>
        </p:spPr>
        <p:txBody>
          <a:bodyPr anchor="b"/>
          <a:lstStyle>
            <a:lvl1pPr>
              <a:defRPr sz="512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9889" y="4895428"/>
            <a:ext cx="8973860" cy="1600199"/>
          </a:xfrm>
        </p:spPr>
        <p:txBody>
          <a:bodyPr/>
          <a:lstStyle>
            <a:lvl1pPr marL="0" indent="0">
              <a:buNone/>
              <a:defRPr sz="2048">
                <a:solidFill>
                  <a:schemeClr val="tx1">
                    <a:tint val="75000"/>
                  </a:schemeClr>
                </a:solidFill>
              </a:defRPr>
            </a:lvl1pPr>
            <a:lvl2pPr marL="390174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2pPr>
            <a:lvl3pPr marL="780349" indent="0">
              <a:buNone/>
              <a:defRPr sz="1536">
                <a:solidFill>
                  <a:schemeClr val="tx1">
                    <a:tint val="75000"/>
                  </a:schemeClr>
                </a:solidFill>
              </a:defRPr>
            </a:lvl3pPr>
            <a:lvl4pPr marL="1170523" indent="0">
              <a:buNone/>
              <a:defRPr sz="1365">
                <a:solidFill>
                  <a:schemeClr val="tx1">
                    <a:tint val="75000"/>
                  </a:schemeClr>
                </a:solidFill>
              </a:defRPr>
            </a:lvl4pPr>
            <a:lvl5pPr marL="1560698" indent="0">
              <a:buNone/>
              <a:defRPr sz="1365">
                <a:solidFill>
                  <a:schemeClr val="tx1">
                    <a:tint val="75000"/>
                  </a:schemeClr>
                </a:solidFill>
              </a:defRPr>
            </a:lvl5pPr>
            <a:lvl6pPr marL="1950872" indent="0">
              <a:buNone/>
              <a:defRPr sz="1365">
                <a:solidFill>
                  <a:schemeClr val="tx1">
                    <a:tint val="75000"/>
                  </a:schemeClr>
                </a:solidFill>
              </a:defRPr>
            </a:lvl6pPr>
            <a:lvl7pPr marL="2341047" indent="0">
              <a:buNone/>
              <a:defRPr sz="1365">
                <a:solidFill>
                  <a:schemeClr val="tx1">
                    <a:tint val="75000"/>
                  </a:schemeClr>
                </a:solidFill>
              </a:defRPr>
            </a:lvl7pPr>
            <a:lvl8pPr marL="2731221" indent="0">
              <a:buNone/>
              <a:defRPr sz="1365">
                <a:solidFill>
                  <a:schemeClr val="tx1">
                    <a:tint val="75000"/>
                  </a:schemeClr>
                </a:solidFill>
              </a:defRPr>
            </a:lvl8pPr>
            <a:lvl9pPr marL="3121396" indent="0">
              <a:buNone/>
              <a:defRPr sz="136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836C4-C01A-4122-A1B3-EF47598184E9}" type="datetime1">
              <a:rPr lang="ru-RU" smtClean="0"/>
              <a:pPr/>
              <a:t>20.02.2019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6CB9-50F2-49B7-9445-0F7DB3DF69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00278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715308" y="1947333"/>
            <a:ext cx="4421902" cy="464142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67265" y="1947333"/>
            <a:ext cx="4421902" cy="464142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BAC1B-4F45-448C-BB07-7741FED53F87}" type="datetime1">
              <a:rPr lang="ru-RU" smtClean="0"/>
              <a:pPr/>
              <a:t>20.02.2019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6CB9-50F2-49B7-9445-0F7DB3DF69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41021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6663" y="389467"/>
            <a:ext cx="8973860" cy="141393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16663" y="1793241"/>
            <a:ext cx="4401580" cy="878839"/>
          </a:xfrm>
        </p:spPr>
        <p:txBody>
          <a:bodyPr anchor="b"/>
          <a:lstStyle>
            <a:lvl1pPr marL="0" indent="0">
              <a:buNone/>
              <a:defRPr sz="2048" b="1"/>
            </a:lvl1pPr>
            <a:lvl2pPr marL="390174" indent="0">
              <a:buNone/>
              <a:defRPr sz="1707" b="1"/>
            </a:lvl2pPr>
            <a:lvl3pPr marL="780349" indent="0">
              <a:buNone/>
              <a:defRPr sz="1536" b="1"/>
            </a:lvl3pPr>
            <a:lvl4pPr marL="1170523" indent="0">
              <a:buNone/>
              <a:defRPr sz="1365" b="1"/>
            </a:lvl4pPr>
            <a:lvl5pPr marL="1560698" indent="0">
              <a:buNone/>
              <a:defRPr sz="1365" b="1"/>
            </a:lvl5pPr>
            <a:lvl6pPr marL="1950872" indent="0">
              <a:buNone/>
              <a:defRPr sz="1365" b="1"/>
            </a:lvl6pPr>
            <a:lvl7pPr marL="2341047" indent="0">
              <a:buNone/>
              <a:defRPr sz="1365" b="1"/>
            </a:lvl7pPr>
            <a:lvl8pPr marL="2731221" indent="0">
              <a:buNone/>
              <a:defRPr sz="1365" b="1"/>
            </a:lvl8pPr>
            <a:lvl9pPr marL="3121396" indent="0">
              <a:buNone/>
              <a:defRPr sz="1365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16663" y="2672080"/>
            <a:ext cx="4401580" cy="393022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267265" y="1793241"/>
            <a:ext cx="4423257" cy="878839"/>
          </a:xfrm>
        </p:spPr>
        <p:txBody>
          <a:bodyPr anchor="b"/>
          <a:lstStyle>
            <a:lvl1pPr marL="0" indent="0">
              <a:buNone/>
              <a:defRPr sz="2048" b="1"/>
            </a:lvl1pPr>
            <a:lvl2pPr marL="390174" indent="0">
              <a:buNone/>
              <a:defRPr sz="1707" b="1"/>
            </a:lvl2pPr>
            <a:lvl3pPr marL="780349" indent="0">
              <a:buNone/>
              <a:defRPr sz="1536" b="1"/>
            </a:lvl3pPr>
            <a:lvl4pPr marL="1170523" indent="0">
              <a:buNone/>
              <a:defRPr sz="1365" b="1"/>
            </a:lvl4pPr>
            <a:lvl5pPr marL="1560698" indent="0">
              <a:buNone/>
              <a:defRPr sz="1365" b="1"/>
            </a:lvl5pPr>
            <a:lvl6pPr marL="1950872" indent="0">
              <a:buNone/>
              <a:defRPr sz="1365" b="1"/>
            </a:lvl6pPr>
            <a:lvl7pPr marL="2341047" indent="0">
              <a:buNone/>
              <a:defRPr sz="1365" b="1"/>
            </a:lvl7pPr>
            <a:lvl8pPr marL="2731221" indent="0">
              <a:buNone/>
              <a:defRPr sz="1365" b="1"/>
            </a:lvl8pPr>
            <a:lvl9pPr marL="3121396" indent="0">
              <a:buNone/>
              <a:defRPr sz="1365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267265" y="2672080"/>
            <a:ext cx="4423257" cy="393022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0BF12-D382-4CAF-8CA7-B600793C37CA}" type="datetime1">
              <a:rPr lang="ru-RU" smtClean="0"/>
              <a:pPr/>
              <a:t>20.02.2019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6CB9-50F2-49B7-9445-0F7DB3DF69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38104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522B6-D30F-4D91-BDC1-2D6273E7D59D}" type="datetime1">
              <a:rPr lang="ru-RU" smtClean="0"/>
              <a:pPr/>
              <a:t>20.02.2019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6CB9-50F2-49B7-9445-0F7DB3DF69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45310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A4AA-084A-4A3A-89BA-E03910372898}" type="datetime1">
              <a:rPr lang="ru-RU" smtClean="0"/>
              <a:pPr/>
              <a:t>20.02.2019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6CB9-50F2-49B7-9445-0F7DB3DF69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48271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6663" y="487680"/>
            <a:ext cx="3355714" cy="1706880"/>
          </a:xfrm>
        </p:spPr>
        <p:txBody>
          <a:bodyPr anchor="b"/>
          <a:lstStyle>
            <a:lvl1pPr>
              <a:defRPr sz="273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23257" y="1053254"/>
            <a:ext cx="5267265" cy="5198533"/>
          </a:xfrm>
        </p:spPr>
        <p:txBody>
          <a:bodyPr/>
          <a:lstStyle>
            <a:lvl1pPr>
              <a:defRPr sz="2731"/>
            </a:lvl1pPr>
            <a:lvl2pPr>
              <a:defRPr sz="2390"/>
            </a:lvl2pPr>
            <a:lvl3pPr>
              <a:defRPr sz="2048"/>
            </a:lvl3pPr>
            <a:lvl4pPr>
              <a:defRPr sz="1707"/>
            </a:lvl4pPr>
            <a:lvl5pPr>
              <a:defRPr sz="1707"/>
            </a:lvl5pPr>
            <a:lvl6pPr>
              <a:defRPr sz="1707"/>
            </a:lvl6pPr>
            <a:lvl7pPr>
              <a:defRPr sz="1707"/>
            </a:lvl7pPr>
            <a:lvl8pPr>
              <a:defRPr sz="1707"/>
            </a:lvl8pPr>
            <a:lvl9pPr>
              <a:defRPr sz="1707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16663" y="2194560"/>
            <a:ext cx="3355714" cy="4065694"/>
          </a:xfrm>
        </p:spPr>
        <p:txBody>
          <a:bodyPr/>
          <a:lstStyle>
            <a:lvl1pPr marL="0" indent="0">
              <a:buNone/>
              <a:defRPr sz="1365"/>
            </a:lvl1pPr>
            <a:lvl2pPr marL="390174" indent="0">
              <a:buNone/>
              <a:defRPr sz="1195"/>
            </a:lvl2pPr>
            <a:lvl3pPr marL="780349" indent="0">
              <a:buNone/>
              <a:defRPr sz="1024"/>
            </a:lvl3pPr>
            <a:lvl4pPr marL="1170523" indent="0">
              <a:buNone/>
              <a:defRPr sz="853"/>
            </a:lvl4pPr>
            <a:lvl5pPr marL="1560698" indent="0">
              <a:buNone/>
              <a:defRPr sz="853"/>
            </a:lvl5pPr>
            <a:lvl6pPr marL="1950872" indent="0">
              <a:buNone/>
              <a:defRPr sz="853"/>
            </a:lvl6pPr>
            <a:lvl7pPr marL="2341047" indent="0">
              <a:buNone/>
              <a:defRPr sz="853"/>
            </a:lvl7pPr>
            <a:lvl8pPr marL="2731221" indent="0">
              <a:buNone/>
              <a:defRPr sz="853"/>
            </a:lvl8pPr>
            <a:lvl9pPr marL="3121396" indent="0">
              <a:buNone/>
              <a:defRPr sz="853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3BD1C-0BB9-4F5B-BFE5-A44E3D09CE94}" type="datetime1">
              <a:rPr lang="ru-RU" smtClean="0"/>
              <a:pPr/>
              <a:t>20.02.2019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6CB9-50F2-49B7-9445-0F7DB3DF69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94997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6663" y="487680"/>
            <a:ext cx="3355714" cy="1706880"/>
          </a:xfrm>
        </p:spPr>
        <p:txBody>
          <a:bodyPr anchor="b"/>
          <a:lstStyle>
            <a:lvl1pPr>
              <a:defRPr sz="273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423257" y="1053254"/>
            <a:ext cx="5267265" cy="5198533"/>
          </a:xfrm>
        </p:spPr>
        <p:txBody>
          <a:bodyPr/>
          <a:lstStyle>
            <a:lvl1pPr marL="0" indent="0">
              <a:buNone/>
              <a:defRPr sz="2731"/>
            </a:lvl1pPr>
            <a:lvl2pPr marL="390174" indent="0">
              <a:buNone/>
              <a:defRPr sz="2390"/>
            </a:lvl2pPr>
            <a:lvl3pPr marL="780349" indent="0">
              <a:buNone/>
              <a:defRPr sz="2048"/>
            </a:lvl3pPr>
            <a:lvl4pPr marL="1170523" indent="0">
              <a:buNone/>
              <a:defRPr sz="1707"/>
            </a:lvl4pPr>
            <a:lvl5pPr marL="1560698" indent="0">
              <a:buNone/>
              <a:defRPr sz="1707"/>
            </a:lvl5pPr>
            <a:lvl6pPr marL="1950872" indent="0">
              <a:buNone/>
              <a:defRPr sz="1707"/>
            </a:lvl6pPr>
            <a:lvl7pPr marL="2341047" indent="0">
              <a:buNone/>
              <a:defRPr sz="1707"/>
            </a:lvl7pPr>
            <a:lvl8pPr marL="2731221" indent="0">
              <a:buNone/>
              <a:defRPr sz="1707"/>
            </a:lvl8pPr>
            <a:lvl9pPr marL="3121396" indent="0">
              <a:buNone/>
              <a:defRPr sz="1707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16663" y="2194560"/>
            <a:ext cx="3355714" cy="4065694"/>
          </a:xfrm>
        </p:spPr>
        <p:txBody>
          <a:bodyPr/>
          <a:lstStyle>
            <a:lvl1pPr marL="0" indent="0">
              <a:buNone/>
              <a:defRPr sz="1365"/>
            </a:lvl1pPr>
            <a:lvl2pPr marL="390174" indent="0">
              <a:buNone/>
              <a:defRPr sz="1195"/>
            </a:lvl2pPr>
            <a:lvl3pPr marL="780349" indent="0">
              <a:buNone/>
              <a:defRPr sz="1024"/>
            </a:lvl3pPr>
            <a:lvl4pPr marL="1170523" indent="0">
              <a:buNone/>
              <a:defRPr sz="853"/>
            </a:lvl4pPr>
            <a:lvl5pPr marL="1560698" indent="0">
              <a:buNone/>
              <a:defRPr sz="853"/>
            </a:lvl5pPr>
            <a:lvl6pPr marL="1950872" indent="0">
              <a:buNone/>
              <a:defRPr sz="853"/>
            </a:lvl6pPr>
            <a:lvl7pPr marL="2341047" indent="0">
              <a:buNone/>
              <a:defRPr sz="853"/>
            </a:lvl7pPr>
            <a:lvl8pPr marL="2731221" indent="0">
              <a:buNone/>
              <a:defRPr sz="853"/>
            </a:lvl8pPr>
            <a:lvl9pPr marL="3121396" indent="0">
              <a:buNone/>
              <a:defRPr sz="853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7479A-A3B7-4E84-9F39-8DF9D0584880}" type="datetime1">
              <a:rPr lang="ru-RU" smtClean="0"/>
              <a:pPr/>
              <a:t>20.02.2019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6CB9-50F2-49B7-9445-0F7DB3DF69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62944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5308" y="389467"/>
            <a:ext cx="8973860" cy="14139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15308" y="1947333"/>
            <a:ext cx="8973860" cy="4641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715308" y="6780107"/>
            <a:ext cx="2341007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FCA3B5-884C-4D74-9B1E-E39D4FE92BB7}" type="datetime1">
              <a:rPr lang="ru-RU" smtClean="0"/>
              <a:pPr/>
              <a:t>20.02.2019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446483" y="6780107"/>
            <a:ext cx="351151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348160" y="6780107"/>
            <a:ext cx="2341007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3C6CB9-50F2-49B7-9445-0F7DB3DF69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57794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43" r:id="rId1"/>
    <p:sldLayoutId id="2147484144" r:id="rId2"/>
    <p:sldLayoutId id="2147484145" r:id="rId3"/>
    <p:sldLayoutId id="2147484146" r:id="rId4"/>
    <p:sldLayoutId id="2147484147" r:id="rId5"/>
    <p:sldLayoutId id="2147484148" r:id="rId6"/>
    <p:sldLayoutId id="2147484149" r:id="rId7"/>
    <p:sldLayoutId id="2147484150" r:id="rId8"/>
    <p:sldLayoutId id="2147484151" r:id="rId9"/>
    <p:sldLayoutId id="2147484152" r:id="rId10"/>
    <p:sldLayoutId id="2147484153" r:id="rId11"/>
  </p:sldLayoutIdLst>
  <p:hf sldNum="0" hdr="0" ftr="0" dt="0"/>
  <p:txStyles>
    <p:titleStyle>
      <a:lvl1pPr algn="l" defTabSz="780349" rtl="0" eaLnBrk="1" latinLnBrk="0" hangingPunct="1">
        <a:lnSpc>
          <a:spcPct val="90000"/>
        </a:lnSpc>
        <a:spcBef>
          <a:spcPct val="0"/>
        </a:spcBef>
        <a:buNone/>
        <a:defRPr sz="37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5087" indent="-195087" algn="l" defTabSz="780349" rtl="0" eaLnBrk="1" latinLnBrk="0" hangingPunct="1">
        <a:lnSpc>
          <a:spcPct val="90000"/>
        </a:lnSpc>
        <a:spcBef>
          <a:spcPts val="853"/>
        </a:spcBef>
        <a:buFont typeface="Arial" panose="020B0604020202020204" pitchFamily="34" charset="0"/>
        <a:buChar char="•"/>
        <a:defRPr sz="2390" kern="1200">
          <a:solidFill>
            <a:schemeClr val="tx1"/>
          </a:solidFill>
          <a:latin typeface="+mn-lt"/>
          <a:ea typeface="+mn-ea"/>
          <a:cs typeface="+mn-cs"/>
        </a:defRPr>
      </a:lvl1pPr>
      <a:lvl2pPr marL="585262" indent="-195087" algn="l" defTabSz="780349" rtl="0" eaLnBrk="1" latinLnBrk="0" hangingPunct="1">
        <a:lnSpc>
          <a:spcPct val="90000"/>
        </a:lnSpc>
        <a:spcBef>
          <a:spcPts val="427"/>
        </a:spcBef>
        <a:buFont typeface="Arial" panose="020B0604020202020204" pitchFamily="34" charset="0"/>
        <a:buChar char="•"/>
        <a:defRPr sz="2048" kern="1200">
          <a:solidFill>
            <a:schemeClr val="tx1"/>
          </a:solidFill>
          <a:latin typeface="+mn-lt"/>
          <a:ea typeface="+mn-ea"/>
          <a:cs typeface="+mn-cs"/>
        </a:defRPr>
      </a:lvl2pPr>
      <a:lvl3pPr marL="975436" indent="-195087" algn="l" defTabSz="780349" rtl="0" eaLnBrk="1" latinLnBrk="0" hangingPunct="1">
        <a:lnSpc>
          <a:spcPct val="90000"/>
        </a:lnSpc>
        <a:spcBef>
          <a:spcPts val="427"/>
        </a:spcBef>
        <a:buFont typeface="Arial" panose="020B0604020202020204" pitchFamily="34" charset="0"/>
        <a:buChar char="•"/>
        <a:defRPr sz="1707" kern="1200">
          <a:solidFill>
            <a:schemeClr val="tx1"/>
          </a:solidFill>
          <a:latin typeface="+mn-lt"/>
          <a:ea typeface="+mn-ea"/>
          <a:cs typeface="+mn-cs"/>
        </a:defRPr>
      </a:lvl3pPr>
      <a:lvl4pPr marL="1365611" indent="-195087" algn="l" defTabSz="780349" rtl="0" eaLnBrk="1" latinLnBrk="0" hangingPunct="1">
        <a:lnSpc>
          <a:spcPct val="90000"/>
        </a:lnSpc>
        <a:spcBef>
          <a:spcPts val="427"/>
        </a:spcBef>
        <a:buFont typeface="Arial" panose="020B0604020202020204" pitchFamily="34" charset="0"/>
        <a:buChar char="•"/>
        <a:defRPr sz="1536" kern="1200">
          <a:solidFill>
            <a:schemeClr val="tx1"/>
          </a:solidFill>
          <a:latin typeface="+mn-lt"/>
          <a:ea typeface="+mn-ea"/>
          <a:cs typeface="+mn-cs"/>
        </a:defRPr>
      </a:lvl4pPr>
      <a:lvl5pPr marL="1755785" indent="-195087" algn="l" defTabSz="780349" rtl="0" eaLnBrk="1" latinLnBrk="0" hangingPunct="1">
        <a:lnSpc>
          <a:spcPct val="90000"/>
        </a:lnSpc>
        <a:spcBef>
          <a:spcPts val="427"/>
        </a:spcBef>
        <a:buFont typeface="Arial" panose="020B0604020202020204" pitchFamily="34" charset="0"/>
        <a:buChar char="•"/>
        <a:defRPr sz="1536" kern="1200">
          <a:solidFill>
            <a:schemeClr val="tx1"/>
          </a:solidFill>
          <a:latin typeface="+mn-lt"/>
          <a:ea typeface="+mn-ea"/>
          <a:cs typeface="+mn-cs"/>
        </a:defRPr>
      </a:lvl5pPr>
      <a:lvl6pPr marL="2145960" indent="-195087" algn="l" defTabSz="780349" rtl="0" eaLnBrk="1" latinLnBrk="0" hangingPunct="1">
        <a:lnSpc>
          <a:spcPct val="90000"/>
        </a:lnSpc>
        <a:spcBef>
          <a:spcPts val="427"/>
        </a:spcBef>
        <a:buFont typeface="Arial" panose="020B0604020202020204" pitchFamily="34" charset="0"/>
        <a:buChar char="•"/>
        <a:defRPr sz="1536" kern="1200">
          <a:solidFill>
            <a:schemeClr val="tx1"/>
          </a:solidFill>
          <a:latin typeface="+mn-lt"/>
          <a:ea typeface="+mn-ea"/>
          <a:cs typeface="+mn-cs"/>
        </a:defRPr>
      </a:lvl6pPr>
      <a:lvl7pPr marL="2536134" indent="-195087" algn="l" defTabSz="780349" rtl="0" eaLnBrk="1" latinLnBrk="0" hangingPunct="1">
        <a:lnSpc>
          <a:spcPct val="90000"/>
        </a:lnSpc>
        <a:spcBef>
          <a:spcPts val="427"/>
        </a:spcBef>
        <a:buFont typeface="Arial" panose="020B0604020202020204" pitchFamily="34" charset="0"/>
        <a:buChar char="•"/>
        <a:defRPr sz="1536" kern="1200">
          <a:solidFill>
            <a:schemeClr val="tx1"/>
          </a:solidFill>
          <a:latin typeface="+mn-lt"/>
          <a:ea typeface="+mn-ea"/>
          <a:cs typeface="+mn-cs"/>
        </a:defRPr>
      </a:lvl7pPr>
      <a:lvl8pPr marL="2926309" indent="-195087" algn="l" defTabSz="780349" rtl="0" eaLnBrk="1" latinLnBrk="0" hangingPunct="1">
        <a:lnSpc>
          <a:spcPct val="90000"/>
        </a:lnSpc>
        <a:spcBef>
          <a:spcPts val="427"/>
        </a:spcBef>
        <a:buFont typeface="Arial" panose="020B0604020202020204" pitchFamily="34" charset="0"/>
        <a:buChar char="•"/>
        <a:defRPr sz="1536" kern="1200">
          <a:solidFill>
            <a:schemeClr val="tx1"/>
          </a:solidFill>
          <a:latin typeface="+mn-lt"/>
          <a:ea typeface="+mn-ea"/>
          <a:cs typeface="+mn-cs"/>
        </a:defRPr>
      </a:lvl8pPr>
      <a:lvl9pPr marL="3316483" indent="-195087" algn="l" defTabSz="780349" rtl="0" eaLnBrk="1" latinLnBrk="0" hangingPunct="1">
        <a:lnSpc>
          <a:spcPct val="90000"/>
        </a:lnSpc>
        <a:spcBef>
          <a:spcPts val="427"/>
        </a:spcBef>
        <a:buFont typeface="Arial" panose="020B0604020202020204" pitchFamily="34" charset="0"/>
        <a:buChar char="•"/>
        <a:defRPr sz="153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780349" rtl="0" eaLnBrk="1" latinLnBrk="0" hangingPunct="1">
        <a:defRPr sz="1536" kern="1200">
          <a:solidFill>
            <a:schemeClr val="tx1"/>
          </a:solidFill>
          <a:latin typeface="+mn-lt"/>
          <a:ea typeface="+mn-ea"/>
          <a:cs typeface="+mn-cs"/>
        </a:defRPr>
      </a:lvl1pPr>
      <a:lvl2pPr marL="390174" algn="l" defTabSz="780349" rtl="0" eaLnBrk="1" latinLnBrk="0" hangingPunct="1">
        <a:defRPr sz="1536" kern="1200">
          <a:solidFill>
            <a:schemeClr val="tx1"/>
          </a:solidFill>
          <a:latin typeface="+mn-lt"/>
          <a:ea typeface="+mn-ea"/>
          <a:cs typeface="+mn-cs"/>
        </a:defRPr>
      </a:lvl2pPr>
      <a:lvl3pPr marL="780349" algn="l" defTabSz="780349" rtl="0" eaLnBrk="1" latinLnBrk="0" hangingPunct="1">
        <a:defRPr sz="1536" kern="1200">
          <a:solidFill>
            <a:schemeClr val="tx1"/>
          </a:solidFill>
          <a:latin typeface="+mn-lt"/>
          <a:ea typeface="+mn-ea"/>
          <a:cs typeface="+mn-cs"/>
        </a:defRPr>
      </a:lvl3pPr>
      <a:lvl4pPr marL="1170523" algn="l" defTabSz="780349" rtl="0" eaLnBrk="1" latinLnBrk="0" hangingPunct="1">
        <a:defRPr sz="1536" kern="1200">
          <a:solidFill>
            <a:schemeClr val="tx1"/>
          </a:solidFill>
          <a:latin typeface="+mn-lt"/>
          <a:ea typeface="+mn-ea"/>
          <a:cs typeface="+mn-cs"/>
        </a:defRPr>
      </a:lvl4pPr>
      <a:lvl5pPr marL="1560698" algn="l" defTabSz="780349" rtl="0" eaLnBrk="1" latinLnBrk="0" hangingPunct="1">
        <a:defRPr sz="1536" kern="1200">
          <a:solidFill>
            <a:schemeClr val="tx1"/>
          </a:solidFill>
          <a:latin typeface="+mn-lt"/>
          <a:ea typeface="+mn-ea"/>
          <a:cs typeface="+mn-cs"/>
        </a:defRPr>
      </a:lvl5pPr>
      <a:lvl6pPr marL="1950872" algn="l" defTabSz="780349" rtl="0" eaLnBrk="1" latinLnBrk="0" hangingPunct="1">
        <a:defRPr sz="1536" kern="1200">
          <a:solidFill>
            <a:schemeClr val="tx1"/>
          </a:solidFill>
          <a:latin typeface="+mn-lt"/>
          <a:ea typeface="+mn-ea"/>
          <a:cs typeface="+mn-cs"/>
        </a:defRPr>
      </a:lvl6pPr>
      <a:lvl7pPr marL="2341047" algn="l" defTabSz="780349" rtl="0" eaLnBrk="1" latinLnBrk="0" hangingPunct="1">
        <a:defRPr sz="1536" kern="1200">
          <a:solidFill>
            <a:schemeClr val="tx1"/>
          </a:solidFill>
          <a:latin typeface="+mn-lt"/>
          <a:ea typeface="+mn-ea"/>
          <a:cs typeface="+mn-cs"/>
        </a:defRPr>
      </a:lvl7pPr>
      <a:lvl8pPr marL="2731221" algn="l" defTabSz="780349" rtl="0" eaLnBrk="1" latinLnBrk="0" hangingPunct="1">
        <a:defRPr sz="1536" kern="1200">
          <a:solidFill>
            <a:schemeClr val="tx1"/>
          </a:solidFill>
          <a:latin typeface="+mn-lt"/>
          <a:ea typeface="+mn-ea"/>
          <a:cs typeface="+mn-cs"/>
        </a:defRPr>
      </a:lvl8pPr>
      <a:lvl9pPr marL="3121396" algn="l" defTabSz="780349" rtl="0" eaLnBrk="1" latinLnBrk="0" hangingPunct="1">
        <a:defRPr sz="153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hart" Target="../charts/chart6.xml"/><Relationship Id="rId3" Type="http://schemas.openxmlformats.org/officeDocument/2006/relationships/chart" Target="../charts/chart1.xml"/><Relationship Id="rId7" Type="http://schemas.openxmlformats.org/officeDocument/2006/relationships/chart" Target="../charts/chart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chart" Target="../charts/chart8.xml"/><Relationship Id="rId4" Type="http://schemas.openxmlformats.org/officeDocument/2006/relationships/oleObject" Target="../embeddings/__________Microsoft_Office_Excel1.xls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3"/>
          <p:cNvSpPr/>
          <p:nvPr/>
        </p:nvSpPr>
        <p:spPr>
          <a:xfrm>
            <a:off x="356805" y="157136"/>
            <a:ext cx="975426" cy="89638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algn="ctr"/>
            <a:endParaRPr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378186" y="1497360"/>
            <a:ext cx="9586551" cy="3384376"/>
          </a:xfrm>
        </p:spPr>
        <p:txBody>
          <a:bodyPr>
            <a:normAutofit/>
          </a:bodyPr>
          <a:lstStyle/>
          <a:p>
            <a:r>
              <a:rPr lang="ru-RU" sz="44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Круглый стол</a:t>
            </a:r>
            <a:br>
              <a:rPr lang="ru-RU" sz="44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0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ru-RU" sz="40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0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Международный опыт и задачи по обеспечению политики здорового питания</a:t>
            </a:r>
            <a:endParaRPr lang="ru-RU" sz="40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609949" y="6358240"/>
            <a:ext cx="5202238" cy="657410"/>
          </a:xfrm>
          <a:prstGeom prst="rect">
            <a:avLst/>
          </a:prstGeom>
        </p:spPr>
        <p:txBody>
          <a:bodyPr lIns="102412" tIns="51206" rIns="102412" bIns="51206">
            <a:spAutoFit/>
          </a:bodyPr>
          <a:lstStyle/>
          <a:p>
            <a:pPr algn="ctr"/>
            <a:r>
              <a:rPr lang="ru-RU" sz="1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г. Астана, 2019 год</a:t>
            </a:r>
            <a:r>
              <a:rPr lang="ru-RU" sz="18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/>
            </a:r>
            <a:br>
              <a:rPr lang="ru-RU" sz="18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</a:br>
            <a:endParaRPr lang="ru-RU" sz="180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332231" y="282602"/>
            <a:ext cx="8845576" cy="645453"/>
          </a:xfrm>
          <a:prstGeom prst="rect">
            <a:avLst/>
          </a:prstGeom>
          <a:noFill/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Национальный центр общественного здравоохранения МЗ РК</a:t>
            </a:r>
            <a:endParaRPr lang="ru-RU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09739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1577" y="157138"/>
            <a:ext cx="9793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Эффективные меры по сокращению соли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34580363"/>
              </p:ext>
            </p:extLst>
          </p:nvPr>
        </p:nvGraphicFramePr>
        <p:xfrm>
          <a:off x="130139" y="705272"/>
          <a:ext cx="10144197" cy="64527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7373"/>
                <a:gridCol w="2051614"/>
                <a:gridCol w="5715210"/>
              </a:tblGrid>
              <a:tr h="699451">
                <a:tc>
                  <a:txBody>
                    <a:bodyPr/>
                    <a:lstStyle/>
                    <a:p>
                      <a:pPr marL="0" algn="ctr" defTabSz="780349" rtl="0" eaLnBrk="1" latinLnBrk="0" hangingPunct="1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Инструмент 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780349" rtl="0" eaLnBrk="1" latinLnBrk="0" hangingPunct="1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Страна-</a:t>
                      </a:r>
                      <a:r>
                        <a:rPr lang="ru-RU" sz="1800" b="1" kern="12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реализатор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780349" rtl="0" eaLnBrk="1" latinLnBrk="0" hangingPunct="1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Опыт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975115"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Создание благоприятной среды  </a:t>
                      </a:r>
                    </a:p>
                    <a:p>
                      <a:pPr algn="ctr"/>
                      <a:r>
                        <a:rPr lang="ru-RU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 предоставлением альтернативы </a:t>
                      </a:r>
                      <a:endParaRPr lang="ru-RU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600" b="1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Нью-Йорк, США</a:t>
                      </a:r>
                      <a:endParaRPr lang="ru-RU" sz="1600" b="1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2009 году были внедрены стандарты</a:t>
                      </a:r>
                      <a:r>
                        <a:rPr lang="ru-RU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по здоровому питанию для пищевых продуктов, потребляемых в общественных учреждениях.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1070779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Торонто, Канада</a:t>
                      </a:r>
                      <a:endParaRPr lang="ru-RU" sz="1600" b="1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7803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Стратегия питания</a:t>
                      </a:r>
                      <a:r>
                        <a:rPr lang="ru-RU" sz="16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Торонто, включающая преобразование магазинов в «здоровые магазины», для повышения доступности здоровой пищи в сообществах с недостаточным уровнем обслуживания</a:t>
                      </a:r>
                      <a:endParaRPr lang="ru-RU" sz="1600" kern="120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1315529">
                <a:tc rowSpan="2">
                  <a:txBody>
                    <a:bodyPr/>
                    <a:lstStyle/>
                    <a:p>
                      <a:pPr lvl="0" algn="ctr"/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Информационно-разъяснительные кампании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7803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Шамплейн</a:t>
                      </a:r>
                      <a:r>
                        <a:rPr lang="ru-RU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Онтарио, Канада </a:t>
                      </a:r>
                      <a:endParaRPr lang="ru-RU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Двуязычная широкая информационная</a:t>
                      </a:r>
                      <a:r>
                        <a:rPr lang="ru-RU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кампания 2010 года привела через 6 месяцев к изменению пищевых привычек в отношении потребления соли. </a:t>
                      </a:r>
                    </a:p>
                    <a:p>
                      <a:r>
                        <a:rPr lang="ru-RU" sz="16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Результат: </a:t>
                      </a:r>
                      <a:r>
                        <a:rPr lang="ru-RU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участники стали чаще проверять этикетки с пищевыми продуктами по содержанию соли. </a:t>
                      </a:r>
                    </a:p>
                  </a:txBody>
                  <a:tcPr anchor="ctr"/>
                </a:tc>
              </a:tr>
              <a:tr h="239191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7803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Великобритания</a:t>
                      </a:r>
                      <a:endParaRPr lang="ru-RU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7803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Кампания в средствах массовой информации включала телевидение, радио, прессу, рекламные плакаты, листовки и другие материалы для повышения осведомленности, выделила цель 6 г в день  и предоставила советы по уменьшению соли. </a:t>
                      </a:r>
                    </a:p>
                    <a:p>
                      <a:pPr marL="0" marR="0" indent="0" algn="l" defTabSz="7803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Результат: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увеличилось количество людей, проверяющих этикетки по содержанию соли в продуктах питания с 29% в 2004 году до 50% в 2009 году. 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Скругленный прямоугольник 5"/>
          <p:cNvSpPr/>
          <p:nvPr/>
        </p:nvSpPr>
        <p:spPr>
          <a:xfrm>
            <a:off x="9715281" y="157138"/>
            <a:ext cx="558768" cy="442890"/>
          </a:xfrm>
          <a:prstGeom prst="roundRect">
            <a:avLst/>
          </a:prstGeom>
          <a:ln w="19050"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10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95462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05693" y="129208"/>
            <a:ext cx="95383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Эффективные меры по сокращению соли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42723364"/>
              </p:ext>
            </p:extLst>
          </p:nvPr>
        </p:nvGraphicFramePr>
        <p:xfrm>
          <a:off x="161677" y="849288"/>
          <a:ext cx="9865095" cy="57491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5824"/>
                <a:gridCol w="1595824"/>
                <a:gridCol w="6673447"/>
              </a:tblGrid>
              <a:tr h="55277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Инструмент </a:t>
                      </a:r>
                      <a:endParaRPr lang="ru-R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Страна-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реализатор</a:t>
                      </a:r>
                      <a:endParaRPr lang="ru-R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Опыт</a:t>
                      </a:r>
                      <a:endParaRPr lang="ru-R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1581120">
                <a:tc rowSpan="3">
                  <a:txBody>
                    <a:bodyPr/>
                    <a:lstStyle/>
                    <a:p>
                      <a:pPr marL="0" marR="0" lvl="0" indent="0" algn="ctr" defTabSz="7803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Внедрение маркировки на упаковке</a:t>
                      </a:r>
                    </a:p>
                    <a:p>
                      <a:pPr lvl="0" algn="ctr"/>
                      <a:endParaRPr lang="ru-RU" sz="16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7803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Австралия</a:t>
                      </a:r>
                    </a:p>
                    <a:p>
                      <a:pPr marL="0" marR="0" indent="0" algn="l" defTabSz="7803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Программа</a:t>
                      </a:r>
                      <a:r>
                        <a:rPr lang="ru-RU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Tick</a:t>
                      </a:r>
                      <a:r>
                        <a:rPr lang="ru-RU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которой предусмотрено внедрение логотипа на продуктах здорового питания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В результате с 2003 по 2006 год</a:t>
                      </a:r>
                      <a:r>
                        <a:rPr lang="ru-RU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снизилось</a:t>
                      </a:r>
                      <a:r>
                        <a:rPr lang="ru-RU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содержание соли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(из 54 категорий</a:t>
                      </a:r>
                      <a:r>
                        <a:rPr lang="ru-RU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продуктов питания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до 36). </a:t>
                      </a:r>
                      <a:r>
                        <a:rPr lang="ru-RU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Результат: 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приблизительно 16 тонн соли было удалено из продовольствия.</a:t>
                      </a:r>
                    </a:p>
                  </a:txBody>
                  <a:tcPr anchor="ctr"/>
                </a:tc>
              </a:tr>
              <a:tr h="1663940">
                <a:tc vMerge="1">
                  <a:txBody>
                    <a:bodyPr/>
                    <a:lstStyle/>
                    <a:p>
                      <a:pPr lvl="0" algn="ctr"/>
                      <a:endParaRPr lang="ru-RU" sz="14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7803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Северная Ирландия</a:t>
                      </a:r>
                      <a:endParaRPr lang="ru-RU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Политика</a:t>
                      </a:r>
                      <a:r>
                        <a:rPr lang="ru-RU" sz="1600" b="0" i="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по сокращению соли до 6 г в день применена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на 2017 год</a:t>
                      </a:r>
                      <a:r>
                        <a:rPr lang="ru-RU" sz="1600" b="0" i="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 76 категориям продуктов питания. Внедрены программы</a:t>
                      </a:r>
                      <a:r>
                        <a:rPr lang="ru-RU" sz="1600" b="0" i="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i="0" u="none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«</a:t>
                      </a:r>
                      <a:r>
                        <a:rPr lang="en-US" sz="1600" b="0" i="0" u="none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Eating Well</a:t>
                      </a:r>
                      <a:r>
                        <a:rPr lang="ru-RU" sz="1600" b="0" i="0" u="none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», «</a:t>
                      </a:r>
                      <a:r>
                        <a:rPr lang="en-US" sz="1600" b="0" i="0" u="none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Choosing Better</a:t>
                      </a:r>
                      <a:r>
                        <a:rPr lang="ru-RU" sz="1600" b="0" i="0" u="none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», с</a:t>
                      </a:r>
                      <a:r>
                        <a:rPr lang="ru-RU" sz="1600" b="0" i="0" u="none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использованием маркировки на здоровых продуктах.</a:t>
                      </a:r>
                    </a:p>
                  </a:txBody>
                  <a:tcPr anchor="ctr"/>
                </a:tc>
              </a:tr>
              <a:tr h="1924951">
                <a:tc vMerge="1">
                  <a:txBody>
                    <a:bodyPr/>
                    <a:lstStyle/>
                    <a:p>
                      <a:pPr lvl="0" algn="ctr"/>
                      <a:endParaRPr lang="ru-RU" sz="14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7803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Россия</a:t>
                      </a:r>
                      <a:endParaRPr lang="ru-RU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 1 июня 2018 года стартовал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пилотный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проект «Светофор» по маркировке продуктов питания: на упаковке переработанной пищевой продукции дополнительно указываются сведения об уровне содержания жира, сахара и соли в виде графического изображения трех цветов. 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8" name="Скругленный прямоугольник 7"/>
          <p:cNvSpPr/>
          <p:nvPr/>
        </p:nvSpPr>
        <p:spPr>
          <a:xfrm>
            <a:off x="9738741" y="147983"/>
            <a:ext cx="558768" cy="442890"/>
          </a:xfrm>
          <a:prstGeom prst="roundRect">
            <a:avLst/>
          </a:prstGeom>
          <a:ln w="19050"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11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67297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745203"/>
              </p:ext>
            </p:extLst>
          </p:nvPr>
        </p:nvGraphicFramePr>
        <p:xfrm>
          <a:off x="-63" y="930455"/>
          <a:ext cx="10404538" cy="4514761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25400"/>
                <a:gridCol w="3520716"/>
                <a:gridCol w="810084"/>
                <a:gridCol w="1324711"/>
                <a:gridCol w="1105565"/>
                <a:gridCol w="906350"/>
                <a:gridCol w="1613930"/>
                <a:gridCol w="1097782"/>
              </a:tblGrid>
              <a:tr h="365680">
                <a:tc row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1579563" indent="-1484313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Пакет вмешательств</a:t>
                      </a:r>
                      <a:endParaRPr sz="1800" b="1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064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лет</a:t>
                      </a:r>
                      <a:endParaRPr sz="1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064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1789D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7620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1789D7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лет</a:t>
                      </a:r>
                      <a:endParaRPr sz="1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064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89D7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89D7"/>
                    </a:solidFill>
                  </a:tcPr>
                </a:tc>
              </a:tr>
              <a:tr h="70528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B w="76200">
                      <a:solidFill>
                        <a:srgbClr val="F1F1F1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endParaRPr lang="ru-RU" sz="1400" dirty="0" smtClean="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0">
                        <a:alpha val="5490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Общие затраты</a:t>
                      </a:r>
                      <a:endParaRPr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397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Общий выигрыш в производительности</a:t>
                      </a:r>
                      <a:endParaRPr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397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Возврат</a:t>
                      </a:r>
                      <a:r>
                        <a:rPr lang="ru-RU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инвестиций</a:t>
                      </a:r>
                      <a:endParaRPr lang="ru-RU" sz="1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064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Общие затраты</a:t>
                      </a:r>
                      <a:endParaRPr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397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Общий выигрыш в производительности</a:t>
                      </a:r>
                      <a:endParaRPr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397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Возврат</a:t>
                      </a:r>
                      <a:r>
                        <a:rPr lang="ru-RU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инвестиций</a:t>
                      </a:r>
                      <a:endParaRPr lang="ru-RU" sz="1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064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490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B w="76200">
                      <a:solidFill>
                        <a:srgbClr val="F1F1F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Меры борьбы против</a:t>
                      </a:r>
                      <a:r>
                        <a:rPr lang="ru-RU" sz="1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т</a:t>
                      </a:r>
                      <a:r>
                        <a:rPr lang="ru-RU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абака</a:t>
                      </a:r>
                      <a:endParaRPr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064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5,0</a:t>
                      </a:r>
                      <a:endParaRPr sz="16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27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73,9</a:t>
                      </a:r>
                      <a:endParaRPr sz="16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3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15,1</a:t>
                      </a:r>
                      <a:endParaRPr sz="16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90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15,4</a:t>
                      </a:r>
                      <a:endParaRPr sz="16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90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991,1</a:t>
                      </a:r>
                      <a:endParaRPr sz="16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90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45,4</a:t>
                      </a:r>
                      <a:endParaRPr sz="16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90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204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B w="76200">
                      <a:solidFill>
                        <a:srgbClr val="F1F1F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0" indent="0" algn="l" defTabSz="836539" rtl="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Меры борьбы против</a:t>
                      </a:r>
                      <a:r>
                        <a:rPr lang="ru-RU" sz="1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а</a:t>
                      </a:r>
                      <a:r>
                        <a:rPr lang="ru-RU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лкоголя</a:t>
                      </a:r>
                      <a:endParaRPr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064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10,2</a:t>
                      </a:r>
                    </a:p>
                  </a:txBody>
                  <a:tcPr marL="0" marR="0" marT="546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49,3</a:t>
                      </a:r>
                      <a:endParaRPr sz="16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46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4,9</a:t>
                      </a:r>
                      <a:endParaRPr sz="16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588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69,1</a:t>
                      </a: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588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766,3</a:t>
                      </a:r>
                      <a:endParaRPr sz="16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588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14,2</a:t>
                      </a:r>
                      <a:endParaRPr sz="16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588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200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B w="76200">
                      <a:solidFill>
                        <a:srgbClr val="F1F1F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0" indent="0" algn="l" defTabSz="836539" rtl="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Меры направленные</a:t>
                      </a:r>
                      <a:r>
                        <a:rPr lang="ru-RU" sz="1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на повышения ф</a:t>
                      </a:r>
                      <a:r>
                        <a:rPr lang="ru-RU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изической активности </a:t>
                      </a:r>
                      <a:endParaRPr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064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4604"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4,7</a:t>
                      </a:r>
                      <a:endParaRPr sz="16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5240"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50,3</a:t>
                      </a:r>
                      <a:endParaRPr sz="16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10,7</a:t>
                      </a:r>
                      <a:endParaRPr sz="16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46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29,2</a:t>
                      </a:r>
                      <a:endParaRPr sz="16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46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774,9</a:t>
                      </a:r>
                      <a:endParaRPr sz="16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46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33,8</a:t>
                      </a:r>
                      <a:endParaRPr sz="16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46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680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B w="76200">
                      <a:solidFill>
                        <a:srgbClr val="F1F1F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153670" indent="0" algn="l" defTabSz="836539" rtl="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Меры направленные</a:t>
                      </a:r>
                      <a:r>
                        <a:rPr lang="ru-RU" sz="1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на </a:t>
                      </a:r>
                      <a:r>
                        <a:rPr lang="ru-RU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сокращение потребления соли*</a:t>
                      </a:r>
                      <a:endParaRPr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064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4,5</a:t>
                      </a:r>
                      <a:endParaRPr sz="16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8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228,8</a:t>
                      </a:r>
                      <a:endParaRPr sz="16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8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395"/>
                        </a:spcBef>
                      </a:pP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53,4</a:t>
                      </a:r>
                      <a:endParaRPr sz="16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7716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395"/>
                        </a:spcBef>
                      </a:pP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28,2</a:t>
                      </a:r>
                      <a:endParaRPr sz="16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7716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395"/>
                        </a:spcBef>
                      </a:pP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2589,1</a:t>
                      </a:r>
                      <a:endParaRPr sz="16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7716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395"/>
                        </a:spcBef>
                      </a:pP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118,4</a:t>
                      </a:r>
                      <a:endParaRPr sz="16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7716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6467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B w="76200">
                      <a:solidFill>
                        <a:srgbClr val="F1F1F1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91440" marR="0" indent="0" algn="l" defTabSz="836539" rtl="0" eaLnBrk="1" fontAlgn="auto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Клинические вмешательства,</a:t>
                      </a:r>
                      <a:r>
                        <a:rPr lang="ru-RU" sz="1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направленные на лечение </a:t>
                      </a:r>
                      <a:r>
                        <a:rPr lang="ru-RU" sz="1600" b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сердечно-сосудистых</a:t>
                      </a:r>
                      <a:r>
                        <a:rPr lang="ru-RU" sz="1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заболеваний и диабета</a:t>
                      </a:r>
                      <a:endParaRPr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27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140,7</a:t>
                      </a: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46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95,5</a:t>
                      </a:r>
                      <a:endParaRPr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46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0,7</a:t>
                      </a:r>
                      <a:endParaRPr sz="16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651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89.714,6</a:t>
                      </a:r>
                      <a:endParaRPr sz="16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651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766,3</a:t>
                      </a:r>
                      <a:endParaRPr sz="16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651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0,5</a:t>
                      </a: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651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515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12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0">
                        <a:alpha val="54901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46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0">
                        <a:alpha val="54901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46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0">
                        <a:alpha val="54901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65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0">
                        <a:alpha val="54901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89669" y="209801"/>
            <a:ext cx="954581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Предполагаемые затраты, эффект от осуществления и возврат инвестиций, по пакетам вмешательств, за периоды 5 и 15 лет (млрд. тенге) (ВОЗ 2018 год): </a:t>
            </a:r>
            <a:endParaRPr lang="ru-RU" sz="1400" b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9669" y="5889848"/>
            <a:ext cx="10081120" cy="923330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txBody>
          <a:bodyPr wrap="square" rtlCol="0">
            <a:spAutoFit/>
          </a:bodyPr>
          <a:lstStyle/>
          <a:p>
            <a:r>
              <a:rPr lang="ru-RU" sz="1800" i="1" dirty="0" smtClean="0"/>
              <a:t>* Меры</a:t>
            </a:r>
            <a:r>
              <a:rPr lang="ru-RU" sz="1800" i="1" dirty="0"/>
              <a:t>, направленные на сокращение потребления соли, имеют самый высокий возврат инвестиций: на каждый 1 тенге, инвестированный в пакет мер по снижению потребления соли, ожидается получить 53,4 тенге в первые пять лет и 118,4 тенге за 15 лет. 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9702831" y="157138"/>
            <a:ext cx="558768" cy="442890"/>
          </a:xfrm>
          <a:prstGeom prst="roundRect">
            <a:avLst/>
          </a:prstGeom>
          <a:ln w="19050"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93284" y="95379"/>
            <a:ext cx="9506550" cy="633649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Дальнейшие задачи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обеспечению политики здорового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питания совместно в РК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44453" y="728642"/>
            <a:ext cx="9829269" cy="6586557"/>
          </a:xfr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создание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системы обучения населения здоровому и рациональному питанию согласно научно обоснованным данным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снижение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уровня распространения заболеваний, связанных с пищевыми продуктами и питьевой водой; </a:t>
            </a: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снижение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уровня распространения хронических неинфекционных заболеваний, связанных с нерациональным и нездоровым питанием; </a:t>
            </a: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формирование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и поощрение грудного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вскармливания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детей до одного года и здоровых привычек питания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координация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осуществления политики в области безопасности пищевых продуктов в целях снижения уровня заболеваемости населения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мониторинг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и оценка состояния питания населения, разработка мероприятий по его улучшению;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проведение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научных исследований в области питания, безопасности пищевых продуктов и в сфере охраны общественного здоровья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определение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перечня «вредных» продуктов питания, проведение профилактических, информационно-разъяснительных и образовательных мероприятий среди населения; </a:t>
            </a: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применение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иных мер, не запрещенных действующим законодательством Республики Казахстан;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сокращение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потребления соли за счет изменения рецептуры пищевых продуктов; 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введение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маркировки на потребительских упаковках с указанием уровней содержания соли, сахара и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трансжиров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, энергетической ценности продуктов питания, в порядке, установленном законодательством Республики Казахстан в области технического регулирования.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9666733" y="95379"/>
            <a:ext cx="558768" cy="442890"/>
          </a:xfrm>
          <a:prstGeom prst="roundRect">
            <a:avLst/>
          </a:prstGeom>
          <a:ln w="19050"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13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99971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675" y="201216"/>
            <a:ext cx="9433050" cy="1008112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Итоги 1 заседания Круглого стола с представителями НПП «</a:t>
            </a:r>
            <a:r>
              <a:rPr lang="ru-RU" sz="20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Атамекен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b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«Формирование культуры здорового питания в Республике Казахстан»</a:t>
            </a:r>
            <a:endParaRPr lang="ru-RU" sz="20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675" y="1209328"/>
            <a:ext cx="9835292" cy="5904656"/>
          </a:xfrm>
        </p:spPr>
        <p:txBody>
          <a:bodyPr>
            <a:noAutofit/>
          </a:bodyPr>
          <a:lstStyle/>
          <a:p>
            <a:pPr lvl="0" algn="just"/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Усиление контроля: </a:t>
            </a:r>
          </a:p>
          <a:p>
            <a:pPr marL="0" lvl="1" indent="0" algn="just">
              <a:buNone/>
            </a:pP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- за ввозом фальсифицированной и контрафактной продукции на территорию Республики Казахстан.</a:t>
            </a:r>
          </a:p>
          <a:p>
            <a:pPr marL="0" lvl="1" indent="0" algn="just">
              <a:buNone/>
            </a:pP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- за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готовой продукцией с повышенным содержанием трансизомеров жирных кислот (во всех точках сбыта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lvl="0" algn="just"/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Рассмотрение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вопроса по введению показателей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эффективности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по фортификации продуктов в государственных программах, а также по субсидированию производства продуктов здорового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питания</a:t>
            </a:r>
          </a:p>
          <a:p>
            <a:pPr lvl="0" algn="just"/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Ведение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конструктивного диалога между государством, индустрией и наукой по вопросам здорового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питания</a:t>
            </a:r>
          </a:p>
          <a:p>
            <a:pPr lvl="0" algn="just"/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Проведение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диалоговых площадок на постоянной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основе</a:t>
            </a:r>
          </a:p>
          <a:p>
            <a:pPr lvl="0" algn="just"/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Участие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общественных объединений в проведении мониторинга продуктов питания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 algn="just"/>
            <a:r>
              <a:rPr lang="ru-RU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Формирование коалиции партнеров 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выдвижения социальных инициатив, формирования осмысленного здорового питания, проведения совместных массовых мероприятий.</a:t>
            </a:r>
          </a:p>
          <a:p>
            <a:pPr marL="0" indent="0" algn="just">
              <a:buNone/>
            </a:pPr>
            <a:endParaRPr lang="ru-RU" sz="12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9702831" y="157138"/>
            <a:ext cx="558768" cy="442890"/>
          </a:xfrm>
          <a:prstGeom prst="roundRect">
            <a:avLst/>
          </a:prstGeom>
          <a:ln w="19050"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14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681676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5693" y="1349936"/>
            <a:ext cx="9577064" cy="569204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ru-RU" sz="900" dirty="0"/>
          </a:p>
          <a:p>
            <a:pPr lvl="0" algn="just"/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Сотрудничество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по вопросам информирования населения (качественная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подача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материалов со стороны СМИ по вопросам питания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0" algn="just"/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Увеличение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диетических брендов в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портфолио</a:t>
            </a:r>
          </a:p>
          <a:p>
            <a:pPr lvl="0" algn="just"/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Добровольное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расширение элементов маркировки по отдельным видам продукции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 algn="just"/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Снижение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калорийности и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нутрициентов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в продуктах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питания</a:t>
            </a:r>
          </a:p>
          <a:p>
            <a:pPr lvl="0" algn="just"/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Проведение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работы по пропаганде потребления отечественной пищевой продукции  и повышения доверия населения к отечественным продуктам, отвечающим требованиям здорового питания (демонстрация преимуществ местных и недостатки импортных продуктов путем создания познавательных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программ, таких, как «Среда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обитания», «Контрольная закупка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»)</a:t>
            </a:r>
          </a:p>
          <a:p>
            <a:pPr lvl="0" algn="just"/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Привлечение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представителей технологических вузов при проведении мероприятий по вопросам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питания</a:t>
            </a: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61675" y="201216"/>
            <a:ext cx="9361042" cy="1148720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Итоги 1 заседания Круглого стола с представителями НПП «</a:t>
            </a:r>
            <a:r>
              <a:rPr lang="ru-RU" sz="20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Атамекен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b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«Формирование культуры здорового питания в Республике Казахстан» (продолжение)</a:t>
            </a:r>
            <a:endParaRPr lang="ru-RU" sz="20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9702831" y="157138"/>
            <a:ext cx="558768" cy="442890"/>
          </a:xfrm>
          <a:prstGeom prst="roundRect">
            <a:avLst/>
          </a:prstGeom>
          <a:ln w="19050"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15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15547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3685" y="129208"/>
            <a:ext cx="9455483" cy="675845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Что мы понимаем под Коалицией партнеров?</a:t>
            </a:r>
            <a:endParaRPr lang="ru-RU" sz="20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4903" y="894067"/>
            <a:ext cx="9738197" cy="1340379"/>
          </a:xfrm>
        </p:spPr>
        <p:txBody>
          <a:bodyPr>
            <a:normAutofit/>
          </a:bodyPr>
          <a:lstStyle/>
          <a:p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Системная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платформа для сосредоточения усилий и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ресурсов общественного здравоохранения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значимым и скоординированным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образом</a:t>
            </a: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Выдвижение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социальных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инициатив от участников Коалиции</a:t>
            </a:r>
          </a:p>
          <a:p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Активное содействие в формировании здорового общества в Казахстане</a:t>
            </a:r>
          </a:p>
          <a:p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05754" y="2194378"/>
            <a:ext cx="9455483" cy="6758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8034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5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Кто войдет в Коалицию?</a:t>
            </a:r>
            <a:endParaRPr lang="ru-RU" sz="20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92325" y="2903610"/>
            <a:ext cx="9738197" cy="1181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95087" indent="-195087" algn="l" defTabSz="780349" rtl="0" eaLnBrk="1" latinLnBrk="0" hangingPunct="1">
              <a:lnSpc>
                <a:spcPct val="90000"/>
              </a:lnSpc>
              <a:spcBef>
                <a:spcPts val="853"/>
              </a:spcBef>
              <a:buFont typeface="Arial" panose="020B0604020202020204" pitchFamily="34" charset="0"/>
              <a:buChar char="•"/>
              <a:defRPr sz="23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85262" indent="-195087" algn="l" defTabSz="780349" rtl="0" eaLnBrk="1" latinLnBrk="0" hangingPunct="1">
              <a:lnSpc>
                <a:spcPct val="90000"/>
              </a:lnSpc>
              <a:spcBef>
                <a:spcPts val="427"/>
              </a:spcBef>
              <a:buFont typeface="Arial" panose="020B0604020202020204" pitchFamily="34" charset="0"/>
              <a:buChar char="•"/>
              <a:defRPr sz="204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75436" indent="-195087" algn="l" defTabSz="780349" rtl="0" eaLnBrk="1" latinLnBrk="0" hangingPunct="1">
              <a:lnSpc>
                <a:spcPct val="90000"/>
              </a:lnSpc>
              <a:spcBef>
                <a:spcPts val="427"/>
              </a:spcBef>
              <a:buFont typeface="Arial" panose="020B0604020202020204" pitchFamily="34" charset="0"/>
              <a:buChar char="•"/>
              <a:defRPr sz="170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5611" indent="-195087" algn="l" defTabSz="780349" rtl="0" eaLnBrk="1" latinLnBrk="0" hangingPunct="1">
              <a:lnSpc>
                <a:spcPct val="90000"/>
              </a:lnSpc>
              <a:spcBef>
                <a:spcPts val="427"/>
              </a:spcBef>
              <a:buFont typeface="Arial" panose="020B0604020202020204" pitchFamily="34" charset="0"/>
              <a:buChar char="•"/>
              <a:defRPr sz="15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55785" indent="-195087" algn="l" defTabSz="780349" rtl="0" eaLnBrk="1" latinLnBrk="0" hangingPunct="1">
              <a:lnSpc>
                <a:spcPct val="90000"/>
              </a:lnSpc>
              <a:spcBef>
                <a:spcPts val="427"/>
              </a:spcBef>
              <a:buFont typeface="Arial" panose="020B0604020202020204" pitchFamily="34" charset="0"/>
              <a:buChar char="•"/>
              <a:defRPr sz="15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45960" indent="-195087" algn="l" defTabSz="780349" rtl="0" eaLnBrk="1" latinLnBrk="0" hangingPunct="1">
              <a:lnSpc>
                <a:spcPct val="90000"/>
              </a:lnSpc>
              <a:spcBef>
                <a:spcPts val="427"/>
              </a:spcBef>
              <a:buFont typeface="Arial" panose="020B0604020202020204" pitchFamily="34" charset="0"/>
              <a:buChar char="•"/>
              <a:defRPr sz="15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36134" indent="-195087" algn="l" defTabSz="780349" rtl="0" eaLnBrk="1" latinLnBrk="0" hangingPunct="1">
              <a:lnSpc>
                <a:spcPct val="90000"/>
              </a:lnSpc>
              <a:spcBef>
                <a:spcPts val="427"/>
              </a:spcBef>
              <a:buFont typeface="Arial" panose="020B0604020202020204" pitchFamily="34" charset="0"/>
              <a:buChar char="•"/>
              <a:defRPr sz="15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26309" indent="-195087" algn="l" defTabSz="780349" rtl="0" eaLnBrk="1" latinLnBrk="0" hangingPunct="1">
              <a:lnSpc>
                <a:spcPct val="90000"/>
              </a:lnSpc>
              <a:spcBef>
                <a:spcPts val="427"/>
              </a:spcBef>
              <a:buFont typeface="Arial" panose="020B0604020202020204" pitchFamily="34" charset="0"/>
              <a:buChar char="•"/>
              <a:defRPr sz="15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16483" indent="-195087" algn="l" defTabSz="780349" rtl="0" eaLnBrk="1" latinLnBrk="0" hangingPunct="1">
              <a:lnSpc>
                <a:spcPct val="90000"/>
              </a:lnSpc>
              <a:spcBef>
                <a:spcPts val="427"/>
              </a:spcBef>
              <a:buFont typeface="Arial" panose="020B0604020202020204" pitchFamily="34" charset="0"/>
              <a:buChar char="•"/>
              <a:defRPr sz="15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Открытая платформа</a:t>
            </a:r>
          </a:p>
          <a:p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Национальные институты, общественные объединения, ассоциации, организации образования, активное гражданское общество</a:t>
            </a:r>
          </a:p>
          <a:p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233683" y="3967088"/>
            <a:ext cx="9455483" cy="6758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8034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5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Что мы ожидаем?</a:t>
            </a:r>
            <a:endParaRPr lang="ru-RU" sz="20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233685" y="4739843"/>
            <a:ext cx="9763755" cy="19207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95087" indent="-195087" algn="l" defTabSz="780349" rtl="0" eaLnBrk="1" latinLnBrk="0" hangingPunct="1">
              <a:lnSpc>
                <a:spcPct val="90000"/>
              </a:lnSpc>
              <a:spcBef>
                <a:spcPts val="853"/>
              </a:spcBef>
              <a:buFont typeface="Arial" panose="020B0604020202020204" pitchFamily="34" charset="0"/>
              <a:buChar char="•"/>
              <a:defRPr sz="23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85262" indent="-195087" algn="l" defTabSz="780349" rtl="0" eaLnBrk="1" latinLnBrk="0" hangingPunct="1">
              <a:lnSpc>
                <a:spcPct val="90000"/>
              </a:lnSpc>
              <a:spcBef>
                <a:spcPts val="427"/>
              </a:spcBef>
              <a:buFont typeface="Arial" panose="020B0604020202020204" pitchFamily="34" charset="0"/>
              <a:buChar char="•"/>
              <a:defRPr sz="204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75436" indent="-195087" algn="l" defTabSz="780349" rtl="0" eaLnBrk="1" latinLnBrk="0" hangingPunct="1">
              <a:lnSpc>
                <a:spcPct val="90000"/>
              </a:lnSpc>
              <a:spcBef>
                <a:spcPts val="427"/>
              </a:spcBef>
              <a:buFont typeface="Arial" panose="020B0604020202020204" pitchFamily="34" charset="0"/>
              <a:buChar char="•"/>
              <a:defRPr sz="170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5611" indent="-195087" algn="l" defTabSz="780349" rtl="0" eaLnBrk="1" latinLnBrk="0" hangingPunct="1">
              <a:lnSpc>
                <a:spcPct val="90000"/>
              </a:lnSpc>
              <a:spcBef>
                <a:spcPts val="427"/>
              </a:spcBef>
              <a:buFont typeface="Arial" panose="020B0604020202020204" pitchFamily="34" charset="0"/>
              <a:buChar char="•"/>
              <a:defRPr sz="15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55785" indent="-195087" algn="l" defTabSz="780349" rtl="0" eaLnBrk="1" latinLnBrk="0" hangingPunct="1">
              <a:lnSpc>
                <a:spcPct val="90000"/>
              </a:lnSpc>
              <a:spcBef>
                <a:spcPts val="427"/>
              </a:spcBef>
              <a:buFont typeface="Arial" panose="020B0604020202020204" pitchFamily="34" charset="0"/>
              <a:buChar char="•"/>
              <a:defRPr sz="15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45960" indent="-195087" algn="l" defTabSz="780349" rtl="0" eaLnBrk="1" latinLnBrk="0" hangingPunct="1">
              <a:lnSpc>
                <a:spcPct val="90000"/>
              </a:lnSpc>
              <a:spcBef>
                <a:spcPts val="427"/>
              </a:spcBef>
              <a:buFont typeface="Arial" panose="020B0604020202020204" pitchFamily="34" charset="0"/>
              <a:buChar char="•"/>
              <a:defRPr sz="15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36134" indent="-195087" algn="l" defTabSz="780349" rtl="0" eaLnBrk="1" latinLnBrk="0" hangingPunct="1">
              <a:lnSpc>
                <a:spcPct val="90000"/>
              </a:lnSpc>
              <a:spcBef>
                <a:spcPts val="427"/>
              </a:spcBef>
              <a:buFont typeface="Arial" panose="020B0604020202020204" pitchFamily="34" charset="0"/>
              <a:buChar char="•"/>
              <a:defRPr sz="15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26309" indent="-195087" algn="l" defTabSz="780349" rtl="0" eaLnBrk="1" latinLnBrk="0" hangingPunct="1">
              <a:lnSpc>
                <a:spcPct val="90000"/>
              </a:lnSpc>
              <a:spcBef>
                <a:spcPts val="427"/>
              </a:spcBef>
              <a:buFont typeface="Arial" panose="020B0604020202020204" pitchFamily="34" charset="0"/>
              <a:buChar char="•"/>
              <a:defRPr sz="15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16483" indent="-195087" algn="l" defTabSz="780349" rtl="0" eaLnBrk="1" latinLnBrk="0" hangingPunct="1">
              <a:lnSpc>
                <a:spcPct val="90000"/>
              </a:lnSpc>
              <a:spcBef>
                <a:spcPts val="427"/>
              </a:spcBef>
              <a:buFont typeface="Arial" panose="020B0604020202020204" pitchFamily="34" charset="0"/>
              <a:buChar char="•"/>
              <a:defRPr sz="15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Разработка комплексных проектных предложений по вопросам общественного здоровья</a:t>
            </a:r>
          </a:p>
          <a:p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Осуществление совместных скоординированных мероприятий с участием заинтересованных сторон</a:t>
            </a:r>
          </a:p>
          <a:p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Построение грамотного общества, ориентированного на здоровый выбор</a:t>
            </a:r>
          </a:p>
          <a:p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9702831" y="157138"/>
            <a:ext cx="558768" cy="442890"/>
          </a:xfrm>
          <a:prstGeom prst="roundRect">
            <a:avLst/>
          </a:prstGeom>
          <a:ln w="19050"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16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351166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69" y="434102"/>
            <a:ext cx="9411130" cy="664960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Добровольные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глобальные цели, которые предполагается достичь к 2025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году (ВОЗ)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8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8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9985" y="1569368"/>
            <a:ext cx="9956671" cy="486203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1.Остановить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увеличение числа случаев диабета и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ожирения</a:t>
            </a:r>
          </a:p>
          <a:p>
            <a:pPr>
              <a:buNone/>
            </a:pP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2.Остановить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увеличение распространенности избыточной массы тела среди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детей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младше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лет</a:t>
            </a:r>
          </a:p>
          <a:p>
            <a:pPr>
              <a:buNone/>
            </a:pP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3.Снизить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средний уровень потребления населением соли и натрия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на 30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</a:p>
          <a:p>
            <a:pPr>
              <a:buNone/>
            </a:pP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4.Увеличить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распространенность исключительно грудного вскармливания в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первые 6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месяцев жизни ребенка как минимум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на 50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</a:p>
          <a:p>
            <a:pPr>
              <a:buNone/>
            </a:pP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5.На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40% снизить долю детей младше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5 лет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 задержкой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роста</a:t>
            </a:r>
          </a:p>
          <a:p>
            <a:pPr>
              <a:buNone/>
            </a:pP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6.Снизить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распространенность анемии среди небеременных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женщин репродуктивного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возраста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на 50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9702831" y="157138"/>
            <a:ext cx="558768" cy="442890"/>
          </a:xfrm>
          <a:prstGeom prst="roundRect">
            <a:avLst/>
          </a:prstGeom>
          <a:ln w="19050"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17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01433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673845" y="2091269"/>
            <a:ext cx="787529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внимание!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1027" name="Picture 3" descr="C:\Users\User\Downloads\5151628363ab3076625ded3c032b754c397f3fc27c_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74445" y="4449688"/>
            <a:ext cx="3024336" cy="2268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49361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9709" y="201216"/>
            <a:ext cx="8856984" cy="445088"/>
          </a:xfrm>
          <a:prstGeom prst="rect">
            <a:avLst/>
          </a:prstGeom>
        </p:spPr>
        <p:txBody>
          <a:bodyPr vert="horz" wrap="square" lIns="0" tIns="14063" rIns="0" bIns="0" rtlCol="0">
            <a:spAutoFit/>
          </a:bodyPr>
          <a:lstStyle/>
          <a:p>
            <a:pPr marL="14063" algn="ctr">
              <a:lnSpc>
                <a:spcPct val="100000"/>
              </a:lnSpc>
              <a:spcBef>
                <a:spcPts val="111"/>
              </a:spcBef>
            </a:pPr>
            <a:r>
              <a:rPr lang="ru-RU" sz="2800" b="1" spc="-22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Топ-</a:t>
            </a:r>
            <a:r>
              <a:rPr sz="2800" b="1" spc="-22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</a:t>
            </a:r>
            <a:r>
              <a:rPr sz="2800" b="1" spc="-39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ведущих причин смерти </a:t>
            </a:r>
            <a:r>
              <a:rPr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sz="2800" b="1" spc="-166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800" b="1" spc="-33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мире</a:t>
            </a:r>
            <a:endParaRPr sz="28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97281922"/>
              </p:ext>
            </p:extLst>
          </p:nvPr>
        </p:nvGraphicFramePr>
        <p:xfrm>
          <a:off x="305693" y="849289"/>
          <a:ext cx="9721081" cy="6124321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6257338"/>
                <a:gridCol w="2052589"/>
                <a:gridCol w="1411154"/>
              </a:tblGrid>
              <a:tr h="732316">
                <a:tc>
                  <a:txBody>
                    <a:bodyPr/>
                    <a:lstStyle/>
                    <a:p>
                      <a:pPr marL="83820">
                        <a:lnSpc>
                          <a:spcPts val="1405"/>
                        </a:lnSpc>
                      </a:pPr>
                      <a:r>
                        <a:rPr sz="16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Причины</a:t>
                      </a:r>
                      <a:r>
                        <a:rPr sz="1600" spc="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смерти</a:t>
                      </a: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39090" marR="249554" indent="-74295" algn="ctr">
                        <a:lnSpc>
                          <a:spcPts val="1440"/>
                        </a:lnSpc>
                        <a:spcBef>
                          <a:spcPts val="15"/>
                        </a:spcBef>
                      </a:pPr>
                      <a:r>
                        <a:rPr sz="16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Кол-во  смертей</a:t>
                      </a:r>
                      <a:r>
                        <a:rPr sz="1600" spc="-8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</a:t>
                      </a:r>
                    </a:p>
                    <a:p>
                      <a:pPr marL="81280" algn="ctr">
                        <a:lnSpc>
                          <a:spcPts val="1395"/>
                        </a:lnSpc>
                      </a:pPr>
                      <a:r>
                        <a:rPr sz="16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миллионах</a:t>
                      </a: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032" marB="0" anchor="ctr"/>
                </a:tc>
                <a:tc>
                  <a:txBody>
                    <a:bodyPr/>
                    <a:lstStyle/>
                    <a:p>
                      <a:pPr marR="116205" algn="ctr">
                        <a:lnSpc>
                          <a:spcPts val="1405"/>
                        </a:lnSpc>
                      </a:pP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  <a:p>
                      <a:pPr marR="118745" algn="ctr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смертей</a:t>
                      </a: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474974">
                <a:tc>
                  <a:txBody>
                    <a:bodyPr/>
                    <a:lstStyle/>
                    <a:p>
                      <a:pPr marL="83820">
                        <a:lnSpc>
                          <a:spcPts val="1885"/>
                        </a:lnSpc>
                      </a:pPr>
                      <a:r>
                        <a:rPr lang="ru-RU" sz="1800" spc="-5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 </a:t>
                      </a:r>
                      <a:r>
                        <a:rPr sz="1800" spc="-5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Ишемическая </a:t>
                      </a:r>
                      <a:r>
                        <a:rPr sz="18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болезнь</a:t>
                      </a:r>
                      <a:r>
                        <a:rPr sz="1800" spc="5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8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сердца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885"/>
                        </a:lnSpc>
                      </a:pPr>
                      <a:r>
                        <a:rPr sz="18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7,25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3175" algn="ctr">
                        <a:lnSpc>
                          <a:spcPts val="1885"/>
                        </a:lnSpc>
                      </a:pPr>
                      <a:r>
                        <a:rPr sz="18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12.8%</a:t>
                      </a:r>
                      <a:endParaRPr sz="1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690872">
                <a:tc>
                  <a:txBody>
                    <a:bodyPr/>
                    <a:lstStyle/>
                    <a:p>
                      <a:pPr marL="85090" marR="337820">
                        <a:lnSpc>
                          <a:spcPts val="1920"/>
                        </a:lnSpc>
                        <a:spcBef>
                          <a:spcPts val="30"/>
                        </a:spcBef>
                      </a:pPr>
                      <a:r>
                        <a:rPr lang="ru-RU" sz="1800" spc="-5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 </a:t>
                      </a:r>
                      <a:r>
                        <a:rPr sz="1800" spc="-5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Инсульт </a:t>
                      </a:r>
                      <a:r>
                        <a:rPr sz="18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 </a:t>
                      </a:r>
                      <a:r>
                        <a:rPr sz="1800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другие </a:t>
                      </a:r>
                      <a:r>
                        <a:rPr sz="18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цереброваскулярные  </a:t>
                      </a:r>
                      <a:r>
                        <a:rPr sz="1800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заболевания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064" marB="0" anchor="ctr"/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885"/>
                        </a:lnSpc>
                      </a:pPr>
                      <a:r>
                        <a:rPr sz="18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6,15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3175" algn="ctr">
                        <a:lnSpc>
                          <a:spcPts val="1885"/>
                        </a:lnSpc>
                      </a:pPr>
                      <a:r>
                        <a:rPr sz="18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10.8%</a:t>
                      </a:r>
                      <a:endParaRPr sz="1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685475">
                <a:tc>
                  <a:txBody>
                    <a:bodyPr/>
                    <a:lstStyle/>
                    <a:p>
                      <a:pPr marL="85090">
                        <a:lnSpc>
                          <a:spcPts val="1885"/>
                        </a:lnSpc>
                      </a:pPr>
                      <a:r>
                        <a:rPr lang="ru-RU" sz="1800" spc="-5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 </a:t>
                      </a:r>
                      <a:r>
                        <a:rPr sz="1800" spc="-5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Респираторные</a:t>
                      </a:r>
                      <a:r>
                        <a:rPr sz="1800" spc="2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800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инфекции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85090">
                        <a:lnSpc>
                          <a:spcPts val="1850"/>
                        </a:lnSpc>
                      </a:pPr>
                      <a:r>
                        <a:rPr sz="1800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нижних дыхательных</a:t>
                      </a:r>
                      <a:r>
                        <a:rPr sz="1800" spc="10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8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путей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885"/>
                        </a:lnSpc>
                      </a:pPr>
                      <a:r>
                        <a:rPr sz="18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3,46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3175" algn="ctr">
                        <a:lnSpc>
                          <a:spcPts val="1885"/>
                        </a:lnSpc>
                      </a:pPr>
                      <a:r>
                        <a:rPr sz="18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6.1%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690872">
                <a:tc>
                  <a:txBody>
                    <a:bodyPr/>
                    <a:lstStyle/>
                    <a:p>
                      <a:pPr marL="85090">
                        <a:lnSpc>
                          <a:spcPts val="1889"/>
                        </a:lnSpc>
                      </a:pPr>
                      <a:r>
                        <a:rPr lang="ru-RU" sz="1800" spc="-5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 </a:t>
                      </a:r>
                      <a:r>
                        <a:rPr sz="1800" spc="-5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Хроническая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85090">
                        <a:lnSpc>
                          <a:spcPts val="1850"/>
                        </a:lnSpc>
                      </a:pPr>
                      <a:r>
                        <a:rPr sz="1800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обструктивная </a:t>
                      </a:r>
                      <a:r>
                        <a:rPr sz="18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болезнь</a:t>
                      </a:r>
                      <a:r>
                        <a:rPr sz="1800" spc="8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8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легких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889"/>
                        </a:lnSpc>
                      </a:pPr>
                      <a:r>
                        <a:rPr sz="18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3,28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3175" algn="ctr">
                        <a:lnSpc>
                          <a:spcPts val="1889"/>
                        </a:lnSpc>
                      </a:pPr>
                      <a:r>
                        <a:rPr sz="18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5.8%</a:t>
                      </a:r>
                      <a:endParaRPr sz="1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474975">
                <a:tc>
                  <a:txBody>
                    <a:bodyPr/>
                    <a:lstStyle/>
                    <a:p>
                      <a:pPr marL="85090">
                        <a:lnSpc>
                          <a:spcPts val="1889"/>
                        </a:lnSpc>
                      </a:pPr>
                      <a:r>
                        <a:rPr lang="ru-RU" sz="1800" spc="-1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 </a:t>
                      </a:r>
                      <a:r>
                        <a:rPr sz="1800" spc="-1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Диарейные</a:t>
                      </a:r>
                      <a:r>
                        <a:rPr sz="1800" spc="5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800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заболевания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889"/>
                        </a:lnSpc>
                      </a:pPr>
                      <a:r>
                        <a:rPr sz="18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2,46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3175" algn="ctr">
                        <a:lnSpc>
                          <a:spcPts val="1889"/>
                        </a:lnSpc>
                      </a:pPr>
                      <a:r>
                        <a:rPr sz="18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4.3%</a:t>
                      </a:r>
                      <a:endParaRPr sz="1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474974">
                <a:tc>
                  <a:txBody>
                    <a:bodyPr/>
                    <a:lstStyle/>
                    <a:p>
                      <a:pPr marL="85090">
                        <a:lnSpc>
                          <a:spcPts val="1889"/>
                        </a:lnSpc>
                      </a:pPr>
                      <a:r>
                        <a:rPr lang="ru-RU" sz="1800" spc="-5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 </a:t>
                      </a:r>
                      <a:r>
                        <a:rPr sz="1800" spc="-5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ВИЧ/СПИД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889"/>
                        </a:lnSpc>
                      </a:pPr>
                      <a:r>
                        <a:rPr sz="18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1,78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3175" algn="ctr">
                        <a:lnSpc>
                          <a:spcPts val="1889"/>
                        </a:lnSpc>
                      </a:pPr>
                      <a:r>
                        <a:rPr sz="18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3.1%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474975">
                <a:tc>
                  <a:txBody>
                    <a:bodyPr/>
                    <a:lstStyle/>
                    <a:p>
                      <a:pPr marL="85090">
                        <a:lnSpc>
                          <a:spcPts val="1889"/>
                        </a:lnSpc>
                      </a:pPr>
                      <a:r>
                        <a:rPr lang="ru-RU" sz="1800" spc="-45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 </a:t>
                      </a:r>
                      <a:r>
                        <a:rPr sz="1800" spc="-45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Рак</a:t>
                      </a:r>
                      <a:r>
                        <a:rPr sz="1800" spc="-145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800" spc="-6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трахеи,</a:t>
                      </a:r>
                      <a:r>
                        <a:rPr sz="1800" spc="-13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800" spc="-6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бронхов</a:t>
                      </a:r>
                      <a:r>
                        <a:rPr sz="1800" spc="-13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8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</a:t>
                      </a:r>
                      <a:r>
                        <a:rPr sz="1800" spc="-114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800" spc="-5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легких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889"/>
                        </a:lnSpc>
                      </a:pPr>
                      <a:r>
                        <a:rPr sz="18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1,39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3175" algn="ctr">
                        <a:lnSpc>
                          <a:spcPts val="1889"/>
                        </a:lnSpc>
                      </a:pPr>
                      <a:r>
                        <a:rPr sz="18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2.4%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474975">
                <a:tc>
                  <a:txBody>
                    <a:bodyPr/>
                    <a:lstStyle/>
                    <a:p>
                      <a:pPr marL="85090">
                        <a:lnSpc>
                          <a:spcPts val="1889"/>
                        </a:lnSpc>
                      </a:pPr>
                      <a:r>
                        <a:rPr lang="ru-RU" sz="1800" spc="-65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 </a:t>
                      </a:r>
                      <a:r>
                        <a:rPr sz="1800" spc="-65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Туберкулез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889"/>
                        </a:lnSpc>
                      </a:pPr>
                      <a:r>
                        <a:rPr sz="18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1,34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3175" algn="ctr">
                        <a:lnSpc>
                          <a:spcPts val="1889"/>
                        </a:lnSpc>
                      </a:pPr>
                      <a:r>
                        <a:rPr sz="18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2.4%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474938">
                <a:tc>
                  <a:txBody>
                    <a:bodyPr/>
                    <a:lstStyle/>
                    <a:p>
                      <a:pPr marL="85090">
                        <a:lnSpc>
                          <a:spcPts val="1889"/>
                        </a:lnSpc>
                      </a:pPr>
                      <a:r>
                        <a:rPr lang="ru-RU" sz="1800" spc="-1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 </a:t>
                      </a:r>
                      <a:r>
                        <a:rPr sz="1800" spc="-1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Сахарный</a:t>
                      </a:r>
                      <a:r>
                        <a:rPr sz="1800" spc="25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800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диабет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889"/>
                        </a:lnSpc>
                      </a:pPr>
                      <a:r>
                        <a:rPr sz="18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1,26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3175" algn="ctr">
                        <a:lnSpc>
                          <a:spcPts val="1889"/>
                        </a:lnSpc>
                      </a:pPr>
                      <a:r>
                        <a:rPr sz="18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2.2%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474975">
                <a:tc>
                  <a:txBody>
                    <a:bodyPr/>
                    <a:lstStyle/>
                    <a:p>
                      <a:pPr marL="85090">
                        <a:lnSpc>
                          <a:spcPts val="1895"/>
                        </a:lnSpc>
                      </a:pPr>
                      <a:r>
                        <a:rPr lang="ru-RU" sz="1800" spc="-5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 </a:t>
                      </a:r>
                      <a:r>
                        <a:rPr sz="1800" spc="-5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Дорожно-транспортные</a:t>
                      </a:r>
                      <a:r>
                        <a:rPr sz="1800" spc="5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8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происшествия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895"/>
                        </a:lnSpc>
                      </a:pPr>
                      <a:r>
                        <a:rPr sz="1800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1,21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895"/>
                        </a:lnSpc>
                      </a:pPr>
                      <a:r>
                        <a:rPr sz="1800" spc="-1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2.1%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7" name="Скругленный прямоугольник 6"/>
          <p:cNvSpPr/>
          <p:nvPr/>
        </p:nvSpPr>
        <p:spPr>
          <a:xfrm>
            <a:off x="9666733" y="95379"/>
            <a:ext cx="558768" cy="442890"/>
          </a:xfrm>
          <a:prstGeom prst="roundRect">
            <a:avLst/>
          </a:prstGeom>
          <a:ln w="19050"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89892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865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61877" y="0"/>
            <a:ext cx="6913691" cy="4704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97584182"/>
              </p:ext>
            </p:extLst>
          </p:nvPr>
        </p:nvGraphicFramePr>
        <p:xfrm>
          <a:off x="89669" y="4548000"/>
          <a:ext cx="5904655" cy="2710760"/>
        </p:xfrm>
        <a:graphic>
          <a:graphicData uri="http://schemas.openxmlformats.org/drawingml/2006/table">
            <a:tbl>
              <a:tblPr firstRow="1" firstCol="1" bandRow="1"/>
              <a:tblGrid>
                <a:gridCol w="2629981"/>
                <a:gridCol w="819930"/>
                <a:gridCol w="796133"/>
                <a:gridCol w="1658611"/>
              </a:tblGrid>
              <a:tr h="3914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Факторы риска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Нац. индикатор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Год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Данные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Физическая активность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+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2014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74,9 %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Употребление соли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2010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14-15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Употребление табака</a:t>
                      </a: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(15+ </a:t>
                      </a: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лет</a:t>
                      </a: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)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2016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24 %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Повышенное давление (18+ лет)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2015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27 %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Диабет (18 + лет)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2014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12 %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Ожирение среди детей (0-14 лет)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+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2017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12,12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417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Ожирение детей 3-4 классов по данным исследования </a:t>
                      </a: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COSI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X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2015-2016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19,1% (18,8% мальчиков и 19,4% девочек)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914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Ожирение среди подростков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(15-17 лет)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+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2017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3,87 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Ожирение (18 + лет)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+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2017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31,2 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5" name="Скругленный прямоугольник 4"/>
          <p:cNvSpPr/>
          <p:nvPr/>
        </p:nvSpPr>
        <p:spPr>
          <a:xfrm>
            <a:off x="9666733" y="95379"/>
            <a:ext cx="558768" cy="442890"/>
          </a:xfrm>
          <a:prstGeom prst="roundRect">
            <a:avLst/>
          </a:prstGeom>
          <a:ln w="19050"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71627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Прямоугольник 5"/>
          <p:cNvSpPr>
            <a:spLocks noChangeArrowheads="1"/>
          </p:cNvSpPr>
          <p:nvPr/>
        </p:nvSpPr>
        <p:spPr bwMode="auto">
          <a:xfrm>
            <a:off x="0" y="1098411"/>
            <a:ext cx="10404475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altLang="ru-RU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Стандартизированный коэффициент смертности </a:t>
            </a:r>
          </a:p>
          <a:p>
            <a:pPr algn="ctr">
              <a:defRPr/>
            </a:pPr>
            <a:r>
              <a:rPr lang="ru-RU" altLang="ru-RU" sz="1600" b="1" dirty="0">
                <a:solidFill>
                  <a:srgbClr val="44546A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основным причинам в РК и странах ОЭСР, </a:t>
            </a:r>
          </a:p>
          <a:p>
            <a:pPr algn="ctr">
              <a:defRPr/>
            </a:pPr>
            <a:r>
              <a:rPr lang="ru-RU" altLang="ru-RU" sz="1600" b="1" dirty="0">
                <a:solidFill>
                  <a:srgbClr val="44546A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долю которых пришлось 84% смертей в </a:t>
            </a:r>
            <a:r>
              <a:rPr lang="ru-RU" altLang="ru-RU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2017</a:t>
            </a:r>
            <a:r>
              <a:rPr lang="ru-RU" altLang="ru-RU" sz="1600" b="1" dirty="0">
                <a:solidFill>
                  <a:srgbClr val="44546A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году в РК </a:t>
            </a:r>
            <a:r>
              <a:rPr lang="ru-RU" altLang="ru-RU" sz="1400" i="1" dirty="0">
                <a:solidFill>
                  <a:srgbClr val="44546A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(на 100 тыс. населения)</a:t>
            </a:r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xmlns="" val="2866759601"/>
              </p:ext>
            </p:extLst>
          </p:nvPr>
        </p:nvGraphicFramePr>
        <p:xfrm>
          <a:off x="14605" y="2289448"/>
          <a:ext cx="2765276" cy="17856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xmlns="" val="2409980038"/>
              </p:ext>
            </p:extLst>
          </p:nvPr>
        </p:nvGraphicFramePr>
        <p:xfrm>
          <a:off x="6858421" y="4377680"/>
          <a:ext cx="3240360" cy="2376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Диаграмма 10"/>
          <p:cNvGraphicFramePr/>
          <p:nvPr>
            <p:extLst>
              <p:ext uri="{D42A27DB-BD31-4B8C-83A1-F6EECF244321}">
                <p14:modId xmlns:p14="http://schemas.microsoft.com/office/powerpoint/2010/main" xmlns="" val="2479814466"/>
              </p:ext>
            </p:extLst>
          </p:nvPr>
        </p:nvGraphicFramePr>
        <p:xfrm>
          <a:off x="3427746" y="2450134"/>
          <a:ext cx="3502683" cy="15977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2" name="Диаграмма 11"/>
          <p:cNvGraphicFramePr/>
          <p:nvPr>
            <p:extLst>
              <p:ext uri="{D42A27DB-BD31-4B8C-83A1-F6EECF244321}">
                <p14:modId xmlns:p14="http://schemas.microsoft.com/office/powerpoint/2010/main" xmlns="" val="1106122635"/>
              </p:ext>
            </p:extLst>
          </p:nvPr>
        </p:nvGraphicFramePr>
        <p:xfrm>
          <a:off x="89669" y="4377680"/>
          <a:ext cx="2519474" cy="12470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3" name="Диаграмма 12"/>
          <p:cNvGraphicFramePr/>
          <p:nvPr>
            <p:extLst>
              <p:ext uri="{D42A27DB-BD31-4B8C-83A1-F6EECF244321}">
                <p14:modId xmlns:p14="http://schemas.microsoft.com/office/powerpoint/2010/main" xmlns="" val="3326789338"/>
              </p:ext>
            </p:extLst>
          </p:nvPr>
        </p:nvGraphicFramePr>
        <p:xfrm>
          <a:off x="3441724" y="4377680"/>
          <a:ext cx="2580924" cy="11061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14" name="Диаграмма 13"/>
          <p:cNvGraphicFramePr/>
          <p:nvPr>
            <p:extLst>
              <p:ext uri="{D42A27DB-BD31-4B8C-83A1-F6EECF244321}">
                <p14:modId xmlns:p14="http://schemas.microsoft.com/office/powerpoint/2010/main" xmlns="" val="105762955"/>
              </p:ext>
            </p:extLst>
          </p:nvPr>
        </p:nvGraphicFramePr>
        <p:xfrm>
          <a:off x="6820232" y="2145432"/>
          <a:ext cx="3091858" cy="2232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22" name="Прямоугольник 21"/>
          <p:cNvSpPr/>
          <p:nvPr/>
        </p:nvSpPr>
        <p:spPr>
          <a:xfrm>
            <a:off x="0" y="767050"/>
            <a:ext cx="9126675" cy="30777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400" b="1" dirty="0" smtClean="0">
                <a:solidFill>
                  <a:srgbClr val="E7E6E6">
                    <a:lumMod val="1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В</a:t>
            </a:r>
            <a:r>
              <a:rPr lang="ru-RU" sz="1400" dirty="0" smtClean="0">
                <a:solidFill>
                  <a:srgbClr val="E7E6E6">
                    <a:lumMod val="1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РК</a:t>
            </a:r>
            <a:r>
              <a:rPr lang="ru-RU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средняя   продолжительность  жизни  </a:t>
            </a:r>
            <a:r>
              <a:rPr lang="ru-RU" sz="1400" b="1" dirty="0">
                <a:solidFill>
                  <a:srgbClr val="E7E6E6">
                    <a:lumMod val="1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2017 году составила </a:t>
            </a:r>
            <a:r>
              <a:rPr lang="ru-RU" sz="1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72,3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года</a:t>
            </a:r>
            <a:endParaRPr lang="ru-RU" sz="1200" i="1" dirty="0">
              <a:solidFill>
                <a:srgbClr val="44546A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9"/>
          <p:cNvSpPr/>
          <p:nvPr/>
        </p:nvSpPr>
        <p:spPr>
          <a:xfrm>
            <a:off x="0" y="201216"/>
            <a:ext cx="9882757" cy="411872"/>
          </a:xfrm>
          <a:custGeom>
            <a:avLst/>
            <a:gdLst/>
            <a:ahLst/>
            <a:cxnLst/>
            <a:rect l="l" t="t" r="r" b="b"/>
            <a:pathLst>
              <a:path w="12192000" h="556895">
                <a:moveTo>
                  <a:pt x="0" y="556767"/>
                </a:moveTo>
                <a:lnTo>
                  <a:pt x="12192000" y="556767"/>
                </a:lnTo>
                <a:lnTo>
                  <a:pt x="12192000" y="0"/>
                </a:lnTo>
                <a:lnTo>
                  <a:pt x="0" y="0"/>
                </a:lnTo>
                <a:lnTo>
                  <a:pt x="0" y="556767"/>
                </a:lnTo>
                <a:close/>
              </a:path>
            </a:pathLst>
          </a:custGeom>
          <a:noFill/>
        </p:spPr>
        <p:txBody>
          <a:bodyPr wrap="square" lIns="0" tIns="0" rIns="0" bIns="0" rtlCol="0"/>
          <a:lstStyle/>
          <a:p>
            <a:pPr algn="ctr"/>
            <a:r>
              <a:rPr lang="ru-RU" altLang="ru-RU" sz="2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</a:t>
            </a:r>
            <a:r>
              <a:rPr lang="ru-RU" altLang="ru-RU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причины преждевременной смертности в </a:t>
            </a:r>
            <a:r>
              <a:rPr lang="ru-RU" altLang="ru-RU" sz="2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РК </a:t>
            </a:r>
            <a:endParaRPr lang="ru-RU" altLang="ru-RU" sz="2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sz="240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9702831" y="157138"/>
            <a:ext cx="558768" cy="442890"/>
          </a:xfrm>
          <a:prstGeom prst="roundRect">
            <a:avLst/>
          </a:prstGeom>
          <a:ln w="19050"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4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242104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635966420"/>
              </p:ext>
            </p:extLst>
          </p:nvPr>
        </p:nvGraphicFramePr>
        <p:xfrm>
          <a:off x="411499" y="201216"/>
          <a:ext cx="8103106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Стрелка вниз 4"/>
          <p:cNvSpPr/>
          <p:nvPr/>
        </p:nvSpPr>
        <p:spPr>
          <a:xfrm>
            <a:off x="5053583" y="1819275"/>
            <a:ext cx="220662" cy="246063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lIns="73152" tIns="36576" rIns="73152" bIns="36576" anchor="ctr"/>
          <a:lstStyle/>
          <a:p>
            <a:pPr algn="ctr" defTabSz="97539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144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74245" y="1819275"/>
            <a:ext cx="496888" cy="27305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algn="ctr" defTabSz="97539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73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25%</a:t>
            </a:r>
          </a:p>
        </p:txBody>
      </p:sp>
      <p:graphicFrame>
        <p:nvGraphicFramePr>
          <p:cNvPr id="79877" name="Диаграмма 10"/>
          <p:cNvGraphicFramePr>
            <a:graphicFrameLocks/>
          </p:cNvGraphicFramePr>
          <p:nvPr/>
        </p:nvGraphicFramePr>
        <p:xfrm>
          <a:off x="7559675" y="2608263"/>
          <a:ext cx="2570163" cy="2401887"/>
        </p:xfrm>
        <a:graphic>
          <a:graphicData uri="http://schemas.openxmlformats.org/presentationml/2006/ole">
            <p:oleObj spid="_x0000_s1059" name="Диаграмма" r:id="rId4" imgW="2572735" imgH="2408129" progId="Excel.Chart.8">
              <p:embed/>
            </p:oleObj>
          </a:graphicData>
        </a:graphic>
      </p:graphicFrame>
      <p:graphicFrame>
        <p:nvGraphicFramePr>
          <p:cNvPr id="14" name="Диаграмма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086388020"/>
              </p:ext>
            </p:extLst>
          </p:nvPr>
        </p:nvGraphicFramePr>
        <p:xfrm>
          <a:off x="440107" y="3580791"/>
          <a:ext cx="7282409" cy="31731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" name="Скругленный прямоугольник 6"/>
          <p:cNvSpPr/>
          <p:nvPr/>
        </p:nvSpPr>
        <p:spPr>
          <a:xfrm>
            <a:off x="9702831" y="157138"/>
            <a:ext cx="558768" cy="442890"/>
          </a:xfrm>
          <a:prstGeom prst="roundRect">
            <a:avLst/>
          </a:prstGeom>
          <a:ln w="19050"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5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97138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2"/>
          <p:cNvSpPr txBox="1">
            <a:spLocks noGrp="1"/>
          </p:cNvSpPr>
          <p:nvPr>
            <p:ph type="title"/>
          </p:nvPr>
        </p:nvSpPr>
        <p:spPr>
          <a:xfrm>
            <a:off x="0" y="167680"/>
            <a:ext cx="9522717" cy="352302"/>
          </a:xfrm>
          <a:noFill/>
          <a:ln>
            <a:noFill/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0" tIns="44095" rIns="0" bIns="0" rtlCol="0">
            <a:spAutoFit/>
          </a:bodyPr>
          <a:lstStyle/>
          <a:p>
            <a:pPr marL="1309688" indent="-944563" algn="ctr" defTabSz="780349" eaLnBrk="1" fontAlgn="auto" hangingPunct="1">
              <a:lnSpc>
                <a:spcPct val="100000"/>
              </a:lnSpc>
              <a:spcBef>
                <a:spcPts val="347"/>
              </a:spcBef>
              <a:spcAft>
                <a:spcPts val="0"/>
              </a:spcAft>
              <a:defRPr/>
            </a:pPr>
            <a:r>
              <a:rPr sz="2000" b="1" dirty="0" err="1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</a:t>
            </a:r>
            <a:r>
              <a:rPr lang="ru-RU" sz="2000" b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spc="-11" dirty="0" err="1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показатели</a:t>
            </a:r>
            <a:r>
              <a:rPr lang="ru-RU" sz="2000" b="1" spc="-11" dirty="0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ожидаемые</a:t>
            </a:r>
            <a:r>
              <a:rPr lang="ru-RU" sz="2000" b="1" spc="285" dirty="0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spc="-45" dirty="0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результаты</a:t>
            </a:r>
            <a:r>
              <a:rPr lang="en-US" sz="2000" b="1" spc="-45" dirty="0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spc="-45" dirty="0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Госпрограммы</a:t>
            </a:r>
            <a:endParaRPr sz="2000" b="1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81085911"/>
              </p:ext>
            </p:extLst>
          </p:nvPr>
        </p:nvGraphicFramePr>
        <p:xfrm>
          <a:off x="306388" y="767535"/>
          <a:ext cx="9864725" cy="5914401"/>
        </p:xfrm>
        <a:graphic>
          <a:graphicData uri="http://schemas.openxmlformats.org/drawingml/2006/table">
            <a:tbl>
              <a:tblPr/>
              <a:tblGrid>
                <a:gridCol w="4679950"/>
                <a:gridCol w="1584325"/>
                <a:gridCol w="1584325"/>
                <a:gridCol w="2016125"/>
              </a:tblGrid>
              <a:tr h="360462">
                <a:tc>
                  <a:txBody>
                    <a:bodyPr/>
                    <a:lstStyle/>
                    <a:p>
                      <a:pPr marL="0" marR="0" lvl="0" indent="0" algn="ctr" defTabSz="7794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Показатели эффективности СОЗ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77953" marR="77953" marT="47153" marB="4715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94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2017 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77953" marR="77953" marT="47153" marB="4715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94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KPI 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</a:t>
                      </a:r>
                      <a:r>
                        <a:rPr kumimoji="0" lang="kk-K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2018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77953" marR="77953" marT="47153" marB="4715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350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KPI </a:t>
                      </a:r>
                      <a:r>
                        <a:rPr kumimoji="0" lang="kk-K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 2019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8350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77953" marR="77953" marT="47153" marB="4715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57345">
                <a:tc>
                  <a:txBody>
                    <a:bodyPr/>
                    <a:lstStyle/>
                    <a:p>
                      <a:pPr marL="0" marR="0" lvl="0" indent="0" algn="l" defTabSz="7794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k-K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Снижение смертности от: </a:t>
                      </a:r>
                    </a:p>
                    <a:p>
                      <a:pPr marL="0" marR="0" lvl="0" indent="0" algn="l" defTabSz="7794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kk-K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7794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kk-K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болезней кровообращения;</a:t>
                      </a:r>
                    </a:p>
                    <a:p>
                      <a:pPr marL="0" marR="0" lvl="0" indent="0" algn="l" defTabSz="7794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kk-K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злокачественных заболеваний;</a:t>
                      </a:r>
                    </a:p>
                    <a:p>
                      <a:pPr marL="0" marR="0" lvl="0" indent="0" algn="l" defTabSz="7794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kk-K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травм, несчастных случаев</a:t>
                      </a:r>
                    </a:p>
                  </a:txBody>
                  <a:tcPr marL="77953" marR="77953" marT="47153" marB="4715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94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 100 тыс. до</a:t>
                      </a:r>
                    </a:p>
                    <a:p>
                      <a:pPr marL="0" marR="0" lvl="0" indent="0" algn="l" defTabSz="7794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7794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201,7</a:t>
                      </a:r>
                    </a:p>
                    <a:p>
                      <a:pPr marL="0" marR="0" lvl="0" indent="0" algn="l" defTabSz="7794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93,3</a:t>
                      </a:r>
                    </a:p>
                    <a:p>
                      <a:pPr marL="0" marR="0" lvl="0" indent="0" algn="l" defTabSz="7794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82,3</a:t>
                      </a:r>
                    </a:p>
                    <a:p>
                      <a:pPr marL="0" marR="0" lvl="0" indent="0" algn="l" defTabSz="7794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77953" marR="77953" marT="47153" marB="4715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350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 100 тыс. до</a:t>
                      </a:r>
                    </a:p>
                    <a:p>
                      <a:pPr marL="0" marR="0" lvl="0" indent="0" algn="l" defTabSz="8350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8350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200,2</a:t>
                      </a:r>
                    </a:p>
                    <a:p>
                      <a:pPr marL="0" marR="0" lvl="0" indent="0" algn="l" defTabSz="8350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93,1</a:t>
                      </a:r>
                    </a:p>
                    <a:p>
                      <a:pPr marL="0" marR="0" lvl="0" indent="0" algn="l" defTabSz="8350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79,8</a:t>
                      </a:r>
                    </a:p>
                    <a:p>
                      <a:pPr marL="0" marR="0" lvl="0" indent="0" algn="l" defTabSz="8350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77953" marR="77953" marT="47153" marB="4715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94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 100 тыс. до</a:t>
                      </a:r>
                    </a:p>
                    <a:p>
                      <a:pPr marL="0" marR="0" lvl="0" indent="0" algn="l" defTabSz="7794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7794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200,0</a:t>
                      </a:r>
                    </a:p>
                    <a:p>
                      <a:pPr marL="0" marR="0" lvl="0" indent="0" algn="l" defTabSz="7794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до 92,9</a:t>
                      </a:r>
                    </a:p>
                    <a:p>
                      <a:pPr marL="0" marR="0" lvl="0" indent="0" algn="l" defTabSz="7794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до 77,5</a:t>
                      </a:r>
                    </a:p>
                    <a:p>
                      <a:pPr marL="0" marR="0" lvl="0" indent="0" algn="l" defTabSz="7794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77953" marR="77953" marT="47153" marB="4715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20000"/>
                      </a:schemeClr>
                    </a:solidFill>
                  </a:tcPr>
                </a:tc>
              </a:tr>
              <a:tr h="1030285">
                <a:tc>
                  <a:txBody>
                    <a:bodyPr/>
                    <a:lstStyle/>
                    <a:p>
                      <a:pPr marL="0" marR="0" lvl="0" indent="0" algn="l" defTabSz="7794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Приверженность здоровому питанию</a:t>
                      </a:r>
                    </a:p>
                    <a:p>
                      <a:pPr marL="0" marR="0" lvl="0" indent="0" algn="l" defTabSz="7794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kk-K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среди взрослого населения</a:t>
                      </a:r>
                    </a:p>
                    <a:p>
                      <a:pPr marL="0" marR="0" lvl="0" indent="0" algn="l" defTabSz="7794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kk-K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среди детей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77953" marR="77953" marT="47153" marB="4715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94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7794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7794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77953" marR="77953" marT="47153" marB="4715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94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77953" marR="77953" marT="47153" marB="4715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94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7794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70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% ≤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7794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90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% ≤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77953" marR="77953" marT="47153" marB="4715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5162">
                <a:tc>
                  <a:txBody>
                    <a:bodyPr/>
                    <a:lstStyle/>
                    <a:p>
                      <a:pPr marL="0" marR="0" lvl="0" indent="0" algn="l" defTabSz="8350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Снижение распространенности ожирения</a:t>
                      </a:r>
                    </a:p>
                    <a:p>
                      <a:pPr marL="0" marR="0" lvl="0" indent="0" algn="l" defTabSz="8350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77953" marR="77953" marT="47153" marB="4715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94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243,6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77953" marR="77953" marT="47153" marB="4715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94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231,4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77953" marR="77953" marT="47153" marB="4715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94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220 на 100 тыс.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77953" marR="77953" marT="47153" marB="4715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20000"/>
                      </a:schemeClr>
                    </a:solidFill>
                  </a:tcPr>
                </a:tc>
              </a:tr>
              <a:tr h="854074">
                <a:tc>
                  <a:txBody>
                    <a:bodyPr/>
                    <a:lstStyle/>
                    <a:p>
                      <a:pPr marL="92075" marR="0" lvl="0" indent="0" algn="l" defTabSz="779463" rtl="0" eaLnBrk="1" fontAlgn="base" latinLnBrk="0" hangingPunct="1">
                        <a:lnSpc>
                          <a:spcPct val="100000"/>
                        </a:lnSpc>
                        <a:spcBef>
                          <a:spcPts val="26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Повышение доли граждан, занимающихся физ.  культурой и спортом</a:t>
                      </a:r>
                    </a:p>
                  </a:txBody>
                  <a:tcPr marL="77953" marR="77953" marT="47153" marB="4715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350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28,0</a:t>
                      </a:r>
                    </a:p>
                    <a:p>
                      <a:pPr marL="0" marR="0" lvl="0" indent="0" algn="l" defTabSz="8350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77953" marR="77953" marT="47153" marB="4715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350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29,0</a:t>
                      </a:r>
                    </a:p>
                    <a:p>
                      <a:pPr marL="0" marR="0" lvl="0" indent="0" algn="l" defTabSz="8350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77953" marR="77953" marT="47153" marB="4715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350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% ≤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8350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77953" marR="77953" marT="47153" marB="4715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2949">
                <a:tc>
                  <a:txBody>
                    <a:bodyPr/>
                    <a:lstStyle/>
                    <a:p>
                      <a:pPr marL="92075" marR="0" lvl="0" indent="0" algn="l" defTabSz="779463" rtl="0" eaLnBrk="1" fontAlgn="base" latinLnBrk="0" hangingPunct="1">
                        <a:lnSpc>
                          <a:spcPct val="100000"/>
                        </a:lnSpc>
                        <a:spcBef>
                          <a:spcPts val="26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Снижение уровня потребления алкоголя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77953" marR="77953" marT="47153" marB="4715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350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5,5</a:t>
                      </a:r>
                    </a:p>
                    <a:p>
                      <a:pPr marL="0" marR="0" lvl="0" indent="0" algn="l" defTabSz="8350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77953" marR="77953" marT="47153" marB="4715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94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77953" marR="77953" marT="47153" marB="4715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94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 литров на чел. в год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77953" marR="77953" marT="47153" marB="4715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20000"/>
                      </a:schemeClr>
                    </a:solidFill>
                  </a:tcPr>
                </a:tc>
              </a:tr>
              <a:tr h="482599">
                <a:tc>
                  <a:txBody>
                    <a:bodyPr/>
                    <a:lstStyle/>
                    <a:p>
                      <a:pPr marL="0" marR="0" lvl="0" indent="0" algn="l" defTabSz="7794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Снижение распространенности табакокурения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77953" marR="77953" marT="47153" marB="4715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94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77953" marR="77953" marT="47153" marB="4715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94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77953" marR="77953" marT="47153" marB="4715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94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≤</a:t>
                      </a:r>
                      <a:r>
                        <a:rPr kumimoji="0" lang="kk-K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%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77953" marR="77953" marT="47153" marB="4715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Скругленный прямоугольник 3"/>
          <p:cNvSpPr/>
          <p:nvPr/>
        </p:nvSpPr>
        <p:spPr>
          <a:xfrm>
            <a:off x="9666733" y="95379"/>
            <a:ext cx="558768" cy="442890"/>
          </a:xfrm>
          <a:prstGeom prst="roundRect">
            <a:avLst/>
          </a:prstGeom>
          <a:ln w="19050"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6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50327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57138"/>
            <a:ext cx="9594725" cy="517178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Оценка 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ВОЗ 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ситуации в Казахстане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/>
          </p:nvPr>
        </p:nvGraphicFramePr>
        <p:xfrm>
          <a:off x="201577" y="871518"/>
          <a:ext cx="10009110" cy="6219557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3336370"/>
                <a:gridCol w="3336370"/>
                <a:gridCol w="3336370"/>
              </a:tblGrid>
              <a:tr h="381815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Направление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952" marR="77952" marT="47153" marB="47153"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Данные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952" marR="77952" marT="47153" marB="47153"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Государственная политика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952" marR="77952" marT="47153" marB="47153"/>
                </a:tc>
              </a:tr>
              <a:tr h="932475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Сокращение потребление соли</a:t>
                      </a:r>
                      <a:endParaRPr lang="ru-RU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952" marR="77952" marT="47153" marB="47153"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Данных о количестве потребляемой соли нет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952" marR="77952" marT="47153" marB="47153"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Отсутствует национальная политика и система мониторинга потребления соли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952" marR="77952" marT="47153" marB="47153"/>
                </a:tc>
              </a:tr>
              <a:tr h="932475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Абсолютное</a:t>
                      </a:r>
                      <a:r>
                        <a:rPr lang="ru-RU" sz="16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исключение </a:t>
                      </a:r>
                      <a:r>
                        <a:rPr lang="ru-RU" sz="1600" b="1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трансжирных</a:t>
                      </a:r>
                      <a:r>
                        <a:rPr lang="ru-RU" sz="16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кислот</a:t>
                      </a:r>
                      <a:endParaRPr lang="ru-RU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952" marR="77952" marT="47153" marB="47153"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60,5% мужчин и 57,1% женщин имеют</a:t>
                      </a:r>
                      <a:r>
                        <a:rPr lang="ru-RU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избыточную массу тела (индекс массы  тела </a:t>
                      </a:r>
                      <a:r>
                        <a:rPr lang="ru-RU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Symbol"/>
                        </a:rPr>
                        <a:t></a:t>
                      </a:r>
                      <a:r>
                        <a:rPr lang="ru-RU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25/м2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952" marR="77952" marT="47153" marB="47153"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Нет данных, что в рационе значительно сокращены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трансжирные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кислоты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952" marR="77952" marT="47153" marB="47153"/>
                </a:tc>
              </a:tr>
              <a:tr h="657145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Сокращение потребления свободных сахаров</a:t>
                      </a:r>
                      <a:endParaRPr lang="ru-RU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952" marR="77952" marT="47153" marB="47153"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21,6 % мужчин и 25% женщин страдают ожирением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952" marR="77952" marT="47153" marB="47153"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Никаких мер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952" marR="77952" marT="47153" marB="47153"/>
                </a:tc>
              </a:tr>
              <a:tr h="932475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Повышение потребления фруктов и овощей</a:t>
                      </a:r>
                      <a:endParaRPr lang="ru-RU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952" marR="77952" marT="47153" marB="47153"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587 г. на душу населения, что меньше рекомендованной ВОЗ/ФАО нормы (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Symbol"/>
                        </a:rPr>
                        <a:t>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600г/день)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952" marR="77952" marT="47153" marB="47153"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Предпринимаются определенные инициативы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952" marR="77952" marT="47153" marB="47153"/>
                </a:tc>
              </a:tr>
              <a:tr h="932475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Снизить воздействие рекламы пищевых продуктов</a:t>
                      </a:r>
                      <a:r>
                        <a:rPr lang="ru-RU" sz="16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и безалкогольных напитков на детей</a:t>
                      </a:r>
                      <a:endParaRPr lang="ru-RU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952" marR="77952" marT="47153" marB="47153"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Имеется запрет на сладкие напитки в школах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952" marR="77952" marT="47153" marB="47153"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Никаких фактических мер по сокращению воздействия рекламы не предприняты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952" marR="77952" marT="47153" marB="47153"/>
                </a:tc>
              </a:tr>
              <a:tr h="1207805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Информирование о питании и физической активности</a:t>
                      </a:r>
                      <a:endParaRPr lang="ru-RU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952" marR="77952" marT="47153" marB="47153"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Проводятся кампании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952" marR="77952" marT="47153" marB="47153"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Осуществляется</a:t>
                      </a:r>
                      <a:r>
                        <a:rPr lang="ru-RU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развитие кадров по питанию и физической активности, но еще не полностью интегрированы в ПМСП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952" marR="77952" marT="47153" marB="47153"/>
                </a:tc>
              </a:tr>
            </a:tbl>
          </a:graphicData>
        </a:graphic>
      </p:graphicFrame>
      <p:sp>
        <p:nvSpPr>
          <p:cNvPr id="6" name="Скругленный прямоугольник 5"/>
          <p:cNvSpPr/>
          <p:nvPr/>
        </p:nvSpPr>
        <p:spPr>
          <a:xfrm>
            <a:off x="9666733" y="95379"/>
            <a:ext cx="558768" cy="442890"/>
          </a:xfrm>
          <a:prstGeom prst="roundRect">
            <a:avLst/>
          </a:prstGeom>
          <a:ln w="19050"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7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94844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01577" y="1728774"/>
            <a:ext cx="2773345" cy="15716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glow rad="228600">
              <a:schemeClr val="accent1">
                <a:satMod val="175000"/>
                <a:alpha val="40000"/>
              </a:schemeClr>
            </a:glow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Самые эффективные меры  с CEA* ≤ I $ 100 за DALY *</a:t>
            </a: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endParaRPr lang="ru-RU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01577" y="4443418"/>
            <a:ext cx="2773345" cy="150019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glow rad="228600">
              <a:schemeClr val="accent1">
                <a:satMod val="175000"/>
                <a:alpha val="40000"/>
              </a:schemeClr>
            </a:glow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Эффективные вмешательства с CEA &gt; I $ 100 за DALY</a:t>
            </a:r>
          </a:p>
          <a:p>
            <a:pPr algn="ctr"/>
            <a:endParaRPr lang="ru-RU" sz="11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559295" y="1014394"/>
            <a:ext cx="5429288" cy="264320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glow rad="63500">
              <a:schemeClr val="accent1">
                <a:satMod val="175000"/>
                <a:alpha val="40000"/>
              </a:schemeClr>
            </a:glow>
            <a:innerShdw blurRad="63500" dist="508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Сокращение потребление соли за счет:</a:t>
            </a:r>
          </a:p>
          <a:p>
            <a:pPr lvl="0" algn="just">
              <a:buFont typeface="Wingdings" pitchFamily="2" charset="2"/>
              <a:buChar char="Ø"/>
            </a:pPr>
            <a:r>
              <a:rPr lang="ru-RU" sz="1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переформулировки</a:t>
            </a:r>
            <a:r>
              <a:rPr lang="ru-RU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пищевых продуктов</a:t>
            </a: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(опыт Голландии, Англии, Финляндии). </a:t>
            </a:r>
          </a:p>
          <a:p>
            <a:pPr lvl="0" algn="just">
              <a:buFont typeface="Wingdings" pitchFamily="2" charset="2"/>
              <a:buChar char="Ø"/>
            </a:pPr>
            <a:r>
              <a:rPr lang="ru-RU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создания благоприятной среды в общественных местах (опыт США, Канады)</a:t>
            </a:r>
          </a:p>
          <a:p>
            <a:pPr lvl="0" algn="just">
              <a:buFont typeface="Wingdings" pitchFamily="2" charset="2"/>
              <a:buChar char="Ø"/>
            </a:pPr>
            <a:r>
              <a:rPr lang="ru-RU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кампаний в СМИ (опыт Англии, Канады)</a:t>
            </a:r>
          </a:p>
          <a:p>
            <a:pPr lvl="0" algn="just">
              <a:buFont typeface="Wingdings" pitchFamily="2" charset="2"/>
              <a:buChar char="Ø"/>
            </a:pPr>
            <a:r>
              <a:rPr lang="ru-RU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внедрения маркировки на упаковке (опыт Австралии)</a:t>
            </a:r>
            <a:endParaRPr lang="ru-RU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487857" y="3943352"/>
            <a:ext cx="5429288" cy="221457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glow rad="228600">
              <a:schemeClr val="accent1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Ликвидация промышленных транс-жиров путем внедрения законодательства, запрещающего их использование в пищевом производстве</a:t>
            </a:r>
          </a:p>
          <a:p>
            <a:pPr lvl="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Сокращение потребление сахара за счет эффективного налогообложения на </a:t>
            </a:r>
            <a:r>
              <a:rPr lang="ru-RU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сахар-подслащенные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напитки</a:t>
            </a: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-59959" y="167061"/>
            <a:ext cx="9654684" cy="400110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Рекомендации ВОЗ (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best buys)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 вопросам здорового питания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Штриховая стрелка вправо 9"/>
          <p:cNvSpPr/>
          <p:nvPr/>
        </p:nvSpPr>
        <p:spPr>
          <a:xfrm>
            <a:off x="3130535" y="4800608"/>
            <a:ext cx="1285884" cy="642942"/>
          </a:xfrm>
          <a:prstGeom prst="stripedRightArrow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glow rad="228600">
              <a:schemeClr val="accent1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Штриховая стрелка вправо 10"/>
          <p:cNvSpPr/>
          <p:nvPr/>
        </p:nvSpPr>
        <p:spPr>
          <a:xfrm>
            <a:off x="3130535" y="2085964"/>
            <a:ext cx="1285884" cy="642942"/>
          </a:xfrm>
          <a:prstGeom prst="stripedRightArrow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glow rad="228600">
              <a:schemeClr val="accent1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01577" y="6443682"/>
            <a:ext cx="6870784" cy="700118"/>
          </a:xfrm>
          <a:prstGeom prst="roundRect">
            <a:avLst/>
          </a:prstGeom>
          <a:ln>
            <a:noFill/>
          </a:ln>
          <a:effectLst>
            <a:glow rad="139700">
              <a:schemeClr val="accent1">
                <a:satMod val="175000"/>
                <a:alpha val="40000"/>
              </a:schemeClr>
            </a:glow>
            <a:outerShdw blurRad="50800" dist="381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DALY </a:t>
            </a:r>
            <a:r>
              <a:rPr lang="ru-RU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4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сокр. от «</a:t>
            </a:r>
            <a:r>
              <a:rPr lang="ru-RU" sz="14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Disability-adjusted</a:t>
            </a:r>
            <a:r>
              <a:rPr lang="ru-RU" sz="14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life</a:t>
            </a:r>
            <a:r>
              <a:rPr lang="ru-RU" sz="14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</a:t>
            </a:r>
            <a:r>
              <a:rPr lang="ru-RU" sz="14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ru-RU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)- показатель, оценивающий суммарное «бремя болезни».)</a:t>
            </a:r>
            <a:endParaRPr lang="en-US" sz="1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CEA </a:t>
            </a:r>
            <a:r>
              <a:rPr lang="ru-RU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(сокр. от </a:t>
            </a:r>
            <a:r>
              <a:rPr lang="ru-RU" sz="14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«С</a:t>
            </a:r>
            <a:r>
              <a:rPr lang="en-US" sz="14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ost</a:t>
            </a:r>
            <a:r>
              <a:rPr lang="en-US" sz="14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-effectiveness</a:t>
            </a:r>
            <a:r>
              <a:rPr lang="ru-RU" sz="14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»)-</a:t>
            </a:r>
            <a:r>
              <a:rPr lang="ru-RU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анализ экономической эффективности)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9666733" y="95379"/>
            <a:ext cx="558768" cy="442890"/>
          </a:xfrm>
          <a:prstGeom prst="roundRect">
            <a:avLst/>
          </a:prstGeom>
          <a:ln w="19050"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8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19882257"/>
              </p:ext>
            </p:extLst>
          </p:nvPr>
        </p:nvGraphicFramePr>
        <p:xfrm>
          <a:off x="201577" y="705272"/>
          <a:ext cx="9969213" cy="6448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3211"/>
                <a:gridCol w="1901735"/>
                <a:gridCol w="5694267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Инструмент 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Страна-</a:t>
                      </a:r>
                      <a:r>
                        <a:rPr lang="ru-RU" sz="18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реализатор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Опыт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1859099">
                <a:tc rowSpan="3">
                  <a:txBody>
                    <a:bodyPr/>
                    <a:lstStyle/>
                    <a:p>
                      <a:pPr algn="ctr"/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Переформулировка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пищевых продуктов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Голландия</a:t>
                      </a:r>
                      <a:endParaRPr lang="ru-RU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Было заключено</a:t>
                      </a:r>
                      <a:r>
                        <a:rPr lang="ru-RU" sz="16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соглашение об улучшении состава продукции на</a:t>
                      </a:r>
                      <a:r>
                        <a:rPr lang="ru-RU" sz="16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2014-2020 годы между  Министерством здравоохранения и отраслевым</a:t>
                      </a:r>
                      <a:r>
                        <a:rPr lang="ru-RU" sz="16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и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ассоциациями, предприятия общественного питания, супермаркетами, где предусматривалось потребление не более 6 г соли в день в соответствии с диетическими рекомендациями.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2173349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Великобритания</a:t>
                      </a:r>
                      <a:endParaRPr lang="ru-RU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7803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Принята программа по сокращению соли со стороны Агентства по пищевым стандартам (FSA), которая</a:t>
                      </a:r>
                      <a:r>
                        <a:rPr lang="ru-RU" sz="16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включала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переформулировку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содержания натрия в обработанных пищевых продуктах, на 30% снижение соли в нарезанном хлебе и 49% - в сухих завтраках  (начиная с 2006 года). </a:t>
                      </a:r>
                    </a:p>
                    <a:p>
                      <a:pPr marL="0" marR="0" indent="0" algn="l" defTabSz="7803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Результат: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потребление соли у взрослых упало с 9,5 г до 8,1 г в день.</a:t>
                      </a:r>
                    </a:p>
                  </a:txBody>
                  <a:tcPr anchor="ctr"/>
                </a:tc>
              </a:tr>
              <a:tr h="157018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Финляндия</a:t>
                      </a:r>
                      <a:endParaRPr lang="ru-RU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7803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Создан</a:t>
                      </a:r>
                      <a:r>
                        <a:rPr lang="ru-RU" sz="1600" b="0" i="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Национальный совет по питанию «Солевое сокращение» с 1978 года. Были разработаны продукты с низким содержанием соли и специальная минеральная соль (с частью натрия, замещенной на калий и магний).</a:t>
                      </a:r>
                    </a:p>
                    <a:p>
                      <a:pPr marL="0" marR="0" indent="0" algn="l" defTabSz="7803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Результат: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ежегодное снижение потребления соли до 0,14 г (56 мг натрия) (p &lt;0,001).</a:t>
                      </a:r>
                    </a:p>
                    <a:p>
                      <a:pPr marL="0" marR="0" indent="0" algn="l" defTabSz="7803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01577" y="157138"/>
            <a:ext cx="9793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Эффективные меры по сокращению соли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9666733" y="95379"/>
            <a:ext cx="558768" cy="442890"/>
          </a:xfrm>
          <a:prstGeom prst="roundRect">
            <a:avLst/>
          </a:prstGeom>
          <a:ln w="19050"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9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97449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Overr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_rels/themeOverr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_rels/themeOverr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_rels/themeOverr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_rels/themeOverr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_rels/themeOverr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ECD white">
    <a:dk1>
      <a:srgbClr val="727272"/>
    </a:dk1>
    <a:lt1>
      <a:sysClr val="window" lastClr="FFFFFF"/>
    </a:lt1>
    <a:dk2>
      <a:srgbClr val="006299"/>
    </a:dk2>
    <a:lt2>
      <a:srgbClr val="E6E6E6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ECD">
    <a:majorFont>
      <a:latin typeface="Arial"/>
      <a:ea typeface=""/>
      <a:cs typeface=""/>
    </a:majorFont>
    <a:minorFont>
      <a:latin typeface="Georgia"/>
      <a:ea typeface=""/>
      <a:cs typeface=""/>
    </a:minorFont>
  </a:fontScheme>
  <a:fmtScheme name="Urban">
    <a:fillStyleLst>
      <a:solidFill>
        <a:schemeClr val="phClr"/>
      </a:solidFill>
      <a:gradFill rotWithShape="1">
        <a:gsLst>
          <a:gs pos="0">
            <a:schemeClr val="phClr">
              <a:tint val="1000"/>
              <a:satMod val="255000"/>
            </a:schemeClr>
          </a:gs>
          <a:gs pos="55000">
            <a:schemeClr val="phClr">
              <a:tint val="12000"/>
              <a:satMod val="255000"/>
            </a:schemeClr>
          </a:gs>
          <a:gs pos="100000">
            <a:schemeClr val="phClr">
              <a:tint val="45000"/>
              <a:satMod val="250000"/>
            </a:schemeClr>
          </a:gs>
        </a:gsLst>
        <a:path path="circle">
          <a:fillToRect l="-40000" t="-90000" r="140000" b="190000"/>
        </a:path>
      </a:gradFill>
      <a:gradFill rotWithShape="1">
        <a:gsLst>
          <a:gs pos="0">
            <a:schemeClr val="phClr">
              <a:tint val="43000"/>
              <a:satMod val="165000"/>
            </a:schemeClr>
          </a:gs>
          <a:gs pos="55000">
            <a:schemeClr val="phClr">
              <a:tint val="83000"/>
              <a:satMod val="155000"/>
            </a:schemeClr>
          </a:gs>
          <a:gs pos="100000">
            <a:schemeClr val="phClr">
              <a:shade val="85000"/>
            </a:schemeClr>
          </a:gs>
        </a:gsLst>
        <a:path path="circle">
          <a:fillToRect l="-40000" t="-90000" r="140000" b="19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  <a:ln w="3175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1500" dist="254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flat" dir="t">
            <a:rot lat="0" lon="0" rev="20040000"/>
          </a:lightRig>
        </a:scene3d>
        <a:sp3d contourW="12700" prstMaterial="dkEdge">
          <a:bevelT w="25400" h="38100" prst="convex"/>
          <a:contourClr>
            <a:schemeClr val="phClr">
              <a:satMod val="115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100000">
            <a:schemeClr val="phClr">
              <a:tint val="80000"/>
              <a:satMod val="250000"/>
            </a:schemeClr>
          </a:gs>
          <a:gs pos="60000">
            <a:schemeClr val="phClr">
              <a:shade val="38000"/>
              <a:satMod val="175000"/>
            </a:schemeClr>
          </a:gs>
          <a:gs pos="0">
            <a:schemeClr val="phClr">
              <a:shade val="30000"/>
              <a:satMod val="175000"/>
            </a:schemeClr>
          </a:gs>
        </a:gsLst>
        <a:lin ang="5400000" scaled="0"/>
      </a:gradFill>
      <a:blipFill>
        <a:blip xmlns:r="http://schemas.openxmlformats.org/officeDocument/2006/relationships" r:embed="rId1">
          <a:duotone>
            <a:schemeClr val="phClr">
              <a:shade val="48000"/>
            </a:schemeClr>
            <a:schemeClr val="phClr">
              <a:tint val="96000"/>
              <a:satMod val="150000"/>
            </a:schemeClr>
          </a:duotone>
        </a:blip>
        <a:tile tx="0" ty="0" sx="80000" sy="80000" flip="none" algn="tl"/>
      </a:blipFill>
    </a:bgFillStyleLst>
  </a:fmtScheme>
</a:themeOverride>
</file>

<file path=ppt/theme/themeOverride2.xml><?xml version="1.0" encoding="utf-8"?>
<a:themeOverride xmlns:a="http://schemas.openxmlformats.org/drawingml/2006/main">
  <a:clrScheme name="OECD white">
    <a:dk1>
      <a:srgbClr val="727272"/>
    </a:dk1>
    <a:lt1>
      <a:sysClr val="window" lastClr="FFFFFF"/>
    </a:lt1>
    <a:dk2>
      <a:srgbClr val="006299"/>
    </a:dk2>
    <a:lt2>
      <a:srgbClr val="E6E6E6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ECD">
    <a:majorFont>
      <a:latin typeface="Arial"/>
      <a:ea typeface=""/>
      <a:cs typeface=""/>
    </a:majorFont>
    <a:minorFont>
      <a:latin typeface="Georgia"/>
      <a:ea typeface=""/>
      <a:cs typeface=""/>
    </a:minorFont>
  </a:fontScheme>
  <a:fmtScheme name="Urban">
    <a:fillStyleLst>
      <a:solidFill>
        <a:schemeClr val="phClr"/>
      </a:solidFill>
      <a:gradFill rotWithShape="1">
        <a:gsLst>
          <a:gs pos="0">
            <a:schemeClr val="phClr">
              <a:tint val="1000"/>
              <a:satMod val="255000"/>
            </a:schemeClr>
          </a:gs>
          <a:gs pos="55000">
            <a:schemeClr val="phClr">
              <a:tint val="12000"/>
              <a:satMod val="255000"/>
            </a:schemeClr>
          </a:gs>
          <a:gs pos="100000">
            <a:schemeClr val="phClr">
              <a:tint val="45000"/>
              <a:satMod val="250000"/>
            </a:schemeClr>
          </a:gs>
        </a:gsLst>
        <a:path path="circle">
          <a:fillToRect l="-40000" t="-90000" r="140000" b="190000"/>
        </a:path>
      </a:gradFill>
      <a:gradFill rotWithShape="1">
        <a:gsLst>
          <a:gs pos="0">
            <a:schemeClr val="phClr">
              <a:tint val="43000"/>
              <a:satMod val="165000"/>
            </a:schemeClr>
          </a:gs>
          <a:gs pos="55000">
            <a:schemeClr val="phClr">
              <a:tint val="83000"/>
              <a:satMod val="155000"/>
            </a:schemeClr>
          </a:gs>
          <a:gs pos="100000">
            <a:schemeClr val="phClr">
              <a:shade val="85000"/>
            </a:schemeClr>
          </a:gs>
        </a:gsLst>
        <a:path path="circle">
          <a:fillToRect l="-40000" t="-90000" r="140000" b="19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  <a:ln w="3175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1500" dist="254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flat" dir="t">
            <a:rot lat="0" lon="0" rev="20040000"/>
          </a:lightRig>
        </a:scene3d>
        <a:sp3d contourW="12700" prstMaterial="dkEdge">
          <a:bevelT w="25400" h="38100" prst="convex"/>
          <a:contourClr>
            <a:schemeClr val="phClr">
              <a:satMod val="115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100000">
            <a:schemeClr val="phClr">
              <a:tint val="80000"/>
              <a:satMod val="250000"/>
            </a:schemeClr>
          </a:gs>
          <a:gs pos="60000">
            <a:schemeClr val="phClr">
              <a:shade val="38000"/>
              <a:satMod val="175000"/>
            </a:schemeClr>
          </a:gs>
          <a:gs pos="0">
            <a:schemeClr val="phClr">
              <a:shade val="30000"/>
              <a:satMod val="175000"/>
            </a:schemeClr>
          </a:gs>
        </a:gsLst>
        <a:lin ang="5400000" scaled="0"/>
      </a:gradFill>
      <a:blipFill>
        <a:blip xmlns:r="http://schemas.openxmlformats.org/officeDocument/2006/relationships" r:embed="rId1">
          <a:duotone>
            <a:schemeClr val="phClr">
              <a:shade val="48000"/>
            </a:schemeClr>
            <a:schemeClr val="phClr">
              <a:tint val="96000"/>
              <a:satMod val="150000"/>
            </a:schemeClr>
          </a:duotone>
        </a:blip>
        <a:tile tx="0" ty="0" sx="80000" sy="80000" flip="none" algn="tl"/>
      </a:blipFill>
    </a:bgFillStyleLst>
  </a:fmtScheme>
</a:themeOverride>
</file>

<file path=ppt/theme/themeOverride3.xml><?xml version="1.0" encoding="utf-8"?>
<a:themeOverride xmlns:a="http://schemas.openxmlformats.org/drawingml/2006/main">
  <a:clrScheme name="OECD white">
    <a:dk1>
      <a:srgbClr val="727272"/>
    </a:dk1>
    <a:lt1>
      <a:sysClr val="window" lastClr="FFFFFF"/>
    </a:lt1>
    <a:dk2>
      <a:srgbClr val="006299"/>
    </a:dk2>
    <a:lt2>
      <a:srgbClr val="E6E6E6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ECD">
    <a:majorFont>
      <a:latin typeface="Arial"/>
      <a:ea typeface=""/>
      <a:cs typeface=""/>
    </a:majorFont>
    <a:minorFont>
      <a:latin typeface="Georgia"/>
      <a:ea typeface=""/>
      <a:cs typeface=""/>
    </a:minorFont>
  </a:fontScheme>
  <a:fmtScheme name="Urban">
    <a:fillStyleLst>
      <a:solidFill>
        <a:schemeClr val="phClr"/>
      </a:solidFill>
      <a:gradFill rotWithShape="1">
        <a:gsLst>
          <a:gs pos="0">
            <a:schemeClr val="phClr">
              <a:tint val="1000"/>
              <a:satMod val="255000"/>
            </a:schemeClr>
          </a:gs>
          <a:gs pos="55000">
            <a:schemeClr val="phClr">
              <a:tint val="12000"/>
              <a:satMod val="255000"/>
            </a:schemeClr>
          </a:gs>
          <a:gs pos="100000">
            <a:schemeClr val="phClr">
              <a:tint val="45000"/>
              <a:satMod val="250000"/>
            </a:schemeClr>
          </a:gs>
        </a:gsLst>
        <a:path path="circle">
          <a:fillToRect l="-40000" t="-90000" r="140000" b="190000"/>
        </a:path>
      </a:gradFill>
      <a:gradFill rotWithShape="1">
        <a:gsLst>
          <a:gs pos="0">
            <a:schemeClr val="phClr">
              <a:tint val="43000"/>
              <a:satMod val="165000"/>
            </a:schemeClr>
          </a:gs>
          <a:gs pos="55000">
            <a:schemeClr val="phClr">
              <a:tint val="83000"/>
              <a:satMod val="155000"/>
            </a:schemeClr>
          </a:gs>
          <a:gs pos="100000">
            <a:schemeClr val="phClr">
              <a:shade val="85000"/>
            </a:schemeClr>
          </a:gs>
        </a:gsLst>
        <a:path path="circle">
          <a:fillToRect l="-40000" t="-90000" r="140000" b="19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  <a:ln w="3175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1500" dist="254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flat" dir="t">
            <a:rot lat="0" lon="0" rev="20040000"/>
          </a:lightRig>
        </a:scene3d>
        <a:sp3d contourW="12700" prstMaterial="dkEdge">
          <a:bevelT w="25400" h="38100" prst="convex"/>
          <a:contourClr>
            <a:schemeClr val="phClr">
              <a:satMod val="115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100000">
            <a:schemeClr val="phClr">
              <a:tint val="80000"/>
              <a:satMod val="250000"/>
            </a:schemeClr>
          </a:gs>
          <a:gs pos="60000">
            <a:schemeClr val="phClr">
              <a:shade val="38000"/>
              <a:satMod val="175000"/>
            </a:schemeClr>
          </a:gs>
          <a:gs pos="0">
            <a:schemeClr val="phClr">
              <a:shade val="30000"/>
              <a:satMod val="175000"/>
            </a:schemeClr>
          </a:gs>
        </a:gsLst>
        <a:lin ang="5400000" scaled="0"/>
      </a:gradFill>
      <a:blipFill>
        <a:blip xmlns:r="http://schemas.openxmlformats.org/officeDocument/2006/relationships" r:embed="rId1">
          <a:duotone>
            <a:schemeClr val="phClr">
              <a:shade val="48000"/>
            </a:schemeClr>
            <a:schemeClr val="phClr">
              <a:tint val="96000"/>
              <a:satMod val="150000"/>
            </a:schemeClr>
          </a:duotone>
        </a:blip>
        <a:tile tx="0" ty="0" sx="80000" sy="80000" flip="none" algn="tl"/>
      </a:blipFill>
    </a:bgFillStyleLst>
  </a:fmtScheme>
</a:themeOverride>
</file>

<file path=ppt/theme/themeOverride4.xml><?xml version="1.0" encoding="utf-8"?>
<a:themeOverride xmlns:a="http://schemas.openxmlformats.org/drawingml/2006/main">
  <a:clrScheme name="OECD white">
    <a:dk1>
      <a:srgbClr val="727272"/>
    </a:dk1>
    <a:lt1>
      <a:sysClr val="window" lastClr="FFFFFF"/>
    </a:lt1>
    <a:dk2>
      <a:srgbClr val="006299"/>
    </a:dk2>
    <a:lt2>
      <a:srgbClr val="E6E6E6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ECD">
    <a:majorFont>
      <a:latin typeface="Arial"/>
      <a:ea typeface=""/>
      <a:cs typeface=""/>
    </a:majorFont>
    <a:minorFont>
      <a:latin typeface="Georgia"/>
      <a:ea typeface=""/>
      <a:cs typeface=""/>
    </a:minorFont>
  </a:fontScheme>
  <a:fmtScheme name="Urban">
    <a:fillStyleLst>
      <a:solidFill>
        <a:schemeClr val="phClr"/>
      </a:solidFill>
      <a:gradFill rotWithShape="1">
        <a:gsLst>
          <a:gs pos="0">
            <a:schemeClr val="phClr">
              <a:tint val="1000"/>
              <a:satMod val="255000"/>
            </a:schemeClr>
          </a:gs>
          <a:gs pos="55000">
            <a:schemeClr val="phClr">
              <a:tint val="12000"/>
              <a:satMod val="255000"/>
            </a:schemeClr>
          </a:gs>
          <a:gs pos="100000">
            <a:schemeClr val="phClr">
              <a:tint val="45000"/>
              <a:satMod val="250000"/>
            </a:schemeClr>
          </a:gs>
        </a:gsLst>
        <a:path path="circle">
          <a:fillToRect l="-40000" t="-90000" r="140000" b="190000"/>
        </a:path>
      </a:gradFill>
      <a:gradFill rotWithShape="1">
        <a:gsLst>
          <a:gs pos="0">
            <a:schemeClr val="phClr">
              <a:tint val="43000"/>
              <a:satMod val="165000"/>
            </a:schemeClr>
          </a:gs>
          <a:gs pos="55000">
            <a:schemeClr val="phClr">
              <a:tint val="83000"/>
              <a:satMod val="155000"/>
            </a:schemeClr>
          </a:gs>
          <a:gs pos="100000">
            <a:schemeClr val="phClr">
              <a:shade val="85000"/>
            </a:schemeClr>
          </a:gs>
        </a:gsLst>
        <a:path path="circle">
          <a:fillToRect l="-40000" t="-90000" r="140000" b="19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  <a:ln w="3175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1500" dist="254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flat" dir="t">
            <a:rot lat="0" lon="0" rev="20040000"/>
          </a:lightRig>
        </a:scene3d>
        <a:sp3d contourW="12700" prstMaterial="dkEdge">
          <a:bevelT w="25400" h="38100" prst="convex"/>
          <a:contourClr>
            <a:schemeClr val="phClr">
              <a:satMod val="115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100000">
            <a:schemeClr val="phClr">
              <a:tint val="80000"/>
              <a:satMod val="250000"/>
            </a:schemeClr>
          </a:gs>
          <a:gs pos="60000">
            <a:schemeClr val="phClr">
              <a:shade val="38000"/>
              <a:satMod val="175000"/>
            </a:schemeClr>
          </a:gs>
          <a:gs pos="0">
            <a:schemeClr val="phClr">
              <a:shade val="30000"/>
              <a:satMod val="175000"/>
            </a:schemeClr>
          </a:gs>
        </a:gsLst>
        <a:lin ang="5400000" scaled="0"/>
      </a:gradFill>
      <a:blipFill>
        <a:blip xmlns:r="http://schemas.openxmlformats.org/officeDocument/2006/relationships" r:embed="rId1">
          <a:duotone>
            <a:schemeClr val="phClr">
              <a:shade val="48000"/>
            </a:schemeClr>
            <a:schemeClr val="phClr">
              <a:tint val="96000"/>
              <a:satMod val="150000"/>
            </a:schemeClr>
          </a:duotone>
        </a:blip>
        <a:tile tx="0" ty="0" sx="80000" sy="80000" flip="none" algn="tl"/>
      </a:blipFill>
    </a:bgFillStyleLst>
  </a:fmtScheme>
</a:themeOverride>
</file>

<file path=ppt/theme/themeOverride5.xml><?xml version="1.0" encoding="utf-8"?>
<a:themeOverride xmlns:a="http://schemas.openxmlformats.org/drawingml/2006/main">
  <a:clrScheme name="OECD white">
    <a:dk1>
      <a:srgbClr val="727272"/>
    </a:dk1>
    <a:lt1>
      <a:sysClr val="window" lastClr="FFFFFF"/>
    </a:lt1>
    <a:dk2>
      <a:srgbClr val="006299"/>
    </a:dk2>
    <a:lt2>
      <a:srgbClr val="E6E6E6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ECD">
    <a:majorFont>
      <a:latin typeface="Arial"/>
      <a:ea typeface=""/>
      <a:cs typeface=""/>
    </a:majorFont>
    <a:minorFont>
      <a:latin typeface="Georgia"/>
      <a:ea typeface=""/>
      <a:cs typeface=""/>
    </a:minorFont>
  </a:fontScheme>
  <a:fmtScheme name="Urban">
    <a:fillStyleLst>
      <a:solidFill>
        <a:schemeClr val="phClr"/>
      </a:solidFill>
      <a:gradFill rotWithShape="1">
        <a:gsLst>
          <a:gs pos="0">
            <a:schemeClr val="phClr">
              <a:tint val="1000"/>
              <a:satMod val="255000"/>
            </a:schemeClr>
          </a:gs>
          <a:gs pos="55000">
            <a:schemeClr val="phClr">
              <a:tint val="12000"/>
              <a:satMod val="255000"/>
            </a:schemeClr>
          </a:gs>
          <a:gs pos="100000">
            <a:schemeClr val="phClr">
              <a:tint val="45000"/>
              <a:satMod val="250000"/>
            </a:schemeClr>
          </a:gs>
        </a:gsLst>
        <a:path path="circle">
          <a:fillToRect l="-40000" t="-90000" r="140000" b="190000"/>
        </a:path>
      </a:gradFill>
      <a:gradFill rotWithShape="1">
        <a:gsLst>
          <a:gs pos="0">
            <a:schemeClr val="phClr">
              <a:tint val="43000"/>
              <a:satMod val="165000"/>
            </a:schemeClr>
          </a:gs>
          <a:gs pos="55000">
            <a:schemeClr val="phClr">
              <a:tint val="83000"/>
              <a:satMod val="155000"/>
            </a:schemeClr>
          </a:gs>
          <a:gs pos="100000">
            <a:schemeClr val="phClr">
              <a:shade val="85000"/>
            </a:schemeClr>
          </a:gs>
        </a:gsLst>
        <a:path path="circle">
          <a:fillToRect l="-40000" t="-90000" r="140000" b="19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  <a:ln w="3175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1500" dist="254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flat" dir="t">
            <a:rot lat="0" lon="0" rev="20040000"/>
          </a:lightRig>
        </a:scene3d>
        <a:sp3d contourW="12700" prstMaterial="dkEdge">
          <a:bevelT w="25400" h="38100" prst="convex"/>
          <a:contourClr>
            <a:schemeClr val="phClr">
              <a:satMod val="115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100000">
            <a:schemeClr val="phClr">
              <a:tint val="80000"/>
              <a:satMod val="250000"/>
            </a:schemeClr>
          </a:gs>
          <a:gs pos="60000">
            <a:schemeClr val="phClr">
              <a:shade val="38000"/>
              <a:satMod val="175000"/>
            </a:schemeClr>
          </a:gs>
          <a:gs pos="0">
            <a:schemeClr val="phClr">
              <a:shade val="30000"/>
              <a:satMod val="175000"/>
            </a:schemeClr>
          </a:gs>
        </a:gsLst>
        <a:lin ang="5400000" scaled="0"/>
      </a:gradFill>
      <a:blipFill>
        <a:blip xmlns:r="http://schemas.openxmlformats.org/officeDocument/2006/relationships" r:embed="rId1">
          <a:duotone>
            <a:schemeClr val="phClr">
              <a:shade val="48000"/>
            </a:schemeClr>
            <a:schemeClr val="phClr">
              <a:tint val="96000"/>
              <a:satMod val="150000"/>
            </a:schemeClr>
          </a:duotone>
        </a:blip>
        <a:tile tx="0" ty="0" sx="80000" sy="80000" flip="none" algn="tl"/>
      </a:blipFill>
    </a:bgFillStyleLst>
  </a:fmtScheme>
</a:themeOverride>
</file>

<file path=ppt/theme/themeOverride6.xml><?xml version="1.0" encoding="utf-8"?>
<a:themeOverride xmlns:a="http://schemas.openxmlformats.org/drawingml/2006/main">
  <a:clrScheme name="OECD white">
    <a:dk1>
      <a:srgbClr val="727272"/>
    </a:dk1>
    <a:lt1>
      <a:sysClr val="window" lastClr="FFFFFF"/>
    </a:lt1>
    <a:dk2>
      <a:srgbClr val="006299"/>
    </a:dk2>
    <a:lt2>
      <a:srgbClr val="E6E6E6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ECD">
    <a:majorFont>
      <a:latin typeface="Arial"/>
      <a:ea typeface=""/>
      <a:cs typeface=""/>
    </a:majorFont>
    <a:minorFont>
      <a:latin typeface="Georgia"/>
      <a:ea typeface=""/>
      <a:cs typeface=""/>
    </a:minorFont>
  </a:fontScheme>
  <a:fmtScheme name="Urban">
    <a:fillStyleLst>
      <a:solidFill>
        <a:schemeClr val="phClr"/>
      </a:solidFill>
      <a:gradFill rotWithShape="1">
        <a:gsLst>
          <a:gs pos="0">
            <a:schemeClr val="phClr">
              <a:tint val="1000"/>
              <a:satMod val="255000"/>
            </a:schemeClr>
          </a:gs>
          <a:gs pos="55000">
            <a:schemeClr val="phClr">
              <a:tint val="12000"/>
              <a:satMod val="255000"/>
            </a:schemeClr>
          </a:gs>
          <a:gs pos="100000">
            <a:schemeClr val="phClr">
              <a:tint val="45000"/>
              <a:satMod val="250000"/>
            </a:schemeClr>
          </a:gs>
        </a:gsLst>
        <a:path path="circle">
          <a:fillToRect l="-40000" t="-90000" r="140000" b="190000"/>
        </a:path>
      </a:gradFill>
      <a:gradFill rotWithShape="1">
        <a:gsLst>
          <a:gs pos="0">
            <a:schemeClr val="phClr">
              <a:tint val="43000"/>
              <a:satMod val="165000"/>
            </a:schemeClr>
          </a:gs>
          <a:gs pos="55000">
            <a:schemeClr val="phClr">
              <a:tint val="83000"/>
              <a:satMod val="155000"/>
            </a:schemeClr>
          </a:gs>
          <a:gs pos="100000">
            <a:schemeClr val="phClr">
              <a:shade val="85000"/>
            </a:schemeClr>
          </a:gs>
        </a:gsLst>
        <a:path path="circle">
          <a:fillToRect l="-40000" t="-90000" r="140000" b="19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  <a:ln w="3175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1500" dist="254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flat" dir="t">
            <a:rot lat="0" lon="0" rev="20040000"/>
          </a:lightRig>
        </a:scene3d>
        <a:sp3d contourW="12700" prstMaterial="dkEdge">
          <a:bevelT w="25400" h="38100" prst="convex"/>
          <a:contourClr>
            <a:schemeClr val="phClr">
              <a:satMod val="115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100000">
            <a:schemeClr val="phClr">
              <a:tint val="80000"/>
              <a:satMod val="250000"/>
            </a:schemeClr>
          </a:gs>
          <a:gs pos="60000">
            <a:schemeClr val="phClr">
              <a:shade val="38000"/>
              <a:satMod val="175000"/>
            </a:schemeClr>
          </a:gs>
          <a:gs pos="0">
            <a:schemeClr val="phClr">
              <a:shade val="30000"/>
              <a:satMod val="175000"/>
            </a:schemeClr>
          </a:gs>
        </a:gsLst>
        <a:lin ang="5400000" scaled="0"/>
      </a:gradFill>
      <a:blipFill>
        <a:blip xmlns:r="http://schemas.openxmlformats.org/officeDocument/2006/relationships" r:embed="rId1">
          <a:duotone>
            <a:schemeClr val="phClr">
              <a:shade val="48000"/>
            </a:schemeClr>
            <a:schemeClr val="phClr">
              <a:tint val="96000"/>
              <a:satMod val="150000"/>
            </a:schemeClr>
          </a:duotone>
        </a:blip>
        <a:tile tx="0" ty="0" sx="80000" sy="80000" flip="none" algn="tl"/>
      </a:blipFill>
    </a:bgFillStyleLst>
  </a:fmtScheme>
</a:themeOverride>
</file>

<file path=ppt/theme/themeOverride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3368</TotalTime>
  <Words>1877</Words>
  <Application>Microsoft Office PowerPoint</Application>
  <PresentationFormat>Произвольный</PresentationFormat>
  <Paragraphs>372</Paragraphs>
  <Slides>18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0" baseType="lpstr">
      <vt:lpstr>Тема Office</vt:lpstr>
      <vt:lpstr>Диаграмма</vt:lpstr>
      <vt:lpstr>Круглый стол   Международный опыт и задачи по обеспечению политики здорового питания</vt:lpstr>
      <vt:lpstr>Топ-10 ведущих причин смерти в мире</vt:lpstr>
      <vt:lpstr>Слайд 3</vt:lpstr>
      <vt:lpstr>Слайд 4</vt:lpstr>
      <vt:lpstr>Слайд 5</vt:lpstr>
      <vt:lpstr>Основные показатели и ожидаемые результаты Госпрограммы</vt:lpstr>
      <vt:lpstr>Оценка ВОЗ  по ситуации в Казахстане</vt:lpstr>
      <vt:lpstr>Слайд 8</vt:lpstr>
      <vt:lpstr>Слайд 9</vt:lpstr>
      <vt:lpstr>Слайд 10</vt:lpstr>
      <vt:lpstr>Слайд 11</vt:lpstr>
      <vt:lpstr>Слайд 12</vt:lpstr>
      <vt:lpstr>Дальнейшие задачи по обеспечению политики здорового питания совместно в РК</vt:lpstr>
      <vt:lpstr>Итоги 1 заседания Круглого стола с представителями НПП «Атамекен»  «Формирование культуры здорового питания в Республике Казахстан»</vt:lpstr>
      <vt:lpstr>Итоги 1 заседания Круглого стола с представителями НПП «Атамекен»  «Формирование культуры здорового питания в Республике Казахстан» (продолжение)</vt:lpstr>
      <vt:lpstr>Что мы понимаем под Коалицией партнеров?</vt:lpstr>
      <vt:lpstr> Добровольные глобальные цели, которые предполагается достичь к 2025 году (ВОЗ) 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287</cp:revision>
  <cp:lastPrinted>2019-02-20T09:30:29Z</cp:lastPrinted>
  <dcterms:created xsi:type="dcterms:W3CDTF">2018-11-19T09:12:25Z</dcterms:created>
  <dcterms:modified xsi:type="dcterms:W3CDTF">2019-02-20T11:58:02Z</dcterms:modified>
</cp:coreProperties>
</file>